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notesMasterIdLst>
    <p:notesMasterId r:id="rId62"/>
  </p:notesMasterIdLst>
  <p:sldSz cx="14630400" cy="8229600"/>
  <p:notesSz cx="8229600" cy="14630400"/>
  <p:embeddedFontLst>
    <p:embeddedFont>
      <p:font typeface="Ancizar Serif"/>
      <p:regular r:id="rId67"/>
    </p:embeddedFont>
    <p:embeddedFont>
      <p:font typeface="Ancizar Serif"/>
      <p:regular r:id="rId68"/>
    </p:embeddedFont>
    <p:embeddedFont>
      <p:font typeface="Ancizar Serif"/>
      <p:regular r:id="rId69"/>
    </p:embeddedFont>
    <p:embeddedFont>
      <p:font typeface="Ancizar Serif"/>
      <p:regular r:id="rId7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67" Type="http://schemas.openxmlformats.org/officeDocument/2006/relationships/font" Target="fonts/font1.fntdata"/><Relationship Id="rId68" Type="http://schemas.openxmlformats.org/officeDocument/2006/relationships/font" Target="fonts/font2.fntdata"/><Relationship Id="rId69" Type="http://schemas.openxmlformats.org/officeDocument/2006/relationships/font" Target="fonts/font3.fntdata"/><Relationship Id="rId70"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lide 5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lide 5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lide 5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lide 5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lide 5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lide 5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lide 5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Slide 5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Slide 5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Slide 5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lide 6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slideLayout" Target="../slideLayouts/slideLayout1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svg"/><Relationship Id="rId3" Type="http://schemas.openxmlformats.org/officeDocument/2006/relationships/image" Target="../media/image-12-3.png"/><Relationship Id="rId4" Type="http://schemas.openxmlformats.org/officeDocument/2006/relationships/slideLayout" Target="../slideLayouts/slideLayout13.xml"/><Relationship Id="rId5"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svg"/><Relationship Id="rId5" Type="http://schemas.openxmlformats.org/officeDocument/2006/relationships/image" Target="../media/image-17-5.png"/><Relationship Id="rId6" Type="http://schemas.openxmlformats.org/officeDocument/2006/relationships/image" Target="../media/image-17-6.svg"/><Relationship Id="rId7" Type="http://schemas.openxmlformats.org/officeDocument/2006/relationships/slideLayout" Target="../slideLayouts/slideLayout18.xml"/><Relationship Id="rId8"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svg"/><Relationship Id="rId5" Type="http://schemas.openxmlformats.org/officeDocument/2006/relationships/slideLayout" Target="../slideLayouts/slideLayout22.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image" Target="../media/image-23-2.png"/><Relationship Id="rId3" Type="http://schemas.openxmlformats.org/officeDocument/2006/relationships/slideLayout" Target="../slideLayouts/slideLayout24.xml"/><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image" Target="../media/image-24-2.svg"/><Relationship Id="rId3" Type="http://schemas.openxmlformats.org/officeDocument/2006/relationships/image" Target="../media/image-24-3.png"/><Relationship Id="rId4" Type="http://schemas.openxmlformats.org/officeDocument/2006/relationships/image" Target="../media/image-24-4.svg"/><Relationship Id="rId5" Type="http://schemas.openxmlformats.org/officeDocument/2006/relationships/slideLayout" Target="../slideLayouts/slideLayout25.xml"/><Relationship Id="rId6"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png"/><Relationship Id="rId3" Type="http://schemas.openxmlformats.org/officeDocument/2006/relationships/slideLayout" Target="../slideLayouts/slideLayout26.xml"/><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7-1.png"/><Relationship Id="rId2" Type="http://schemas.openxmlformats.org/officeDocument/2006/relationships/image" Target="../media/image-27-2.png"/><Relationship Id="rId3" Type="http://schemas.openxmlformats.org/officeDocument/2006/relationships/image" Target="../media/image-27-3.png"/><Relationship Id="rId4" Type="http://schemas.openxmlformats.org/officeDocument/2006/relationships/image" Target="../media/image-27-4.svg"/><Relationship Id="rId5" Type="http://schemas.openxmlformats.org/officeDocument/2006/relationships/slideLayout" Target="../slideLayouts/slideLayout28.xml"/><Relationship Id="rId6"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image" Target="../media/image-30-2.png"/><Relationship Id="rId3" Type="http://schemas.openxmlformats.org/officeDocument/2006/relationships/slideLayout" Target="../slideLayouts/slideLayout31.xml"/><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image" Target="../media/image-31-2.svg"/><Relationship Id="rId3" Type="http://schemas.openxmlformats.org/officeDocument/2006/relationships/image" Target="../media/image-31-3.png"/><Relationship Id="rId4" Type="http://schemas.openxmlformats.org/officeDocument/2006/relationships/image" Target="../media/image-31-4.svg"/><Relationship Id="rId5" Type="http://schemas.openxmlformats.org/officeDocument/2006/relationships/image" Target="../media/image-31-5.png"/><Relationship Id="rId6" Type="http://schemas.openxmlformats.org/officeDocument/2006/relationships/image" Target="../media/image-31-6.svg"/><Relationship Id="rId7" Type="http://schemas.openxmlformats.org/officeDocument/2006/relationships/image" Target="../media/image-31-7.png"/><Relationship Id="rId8" Type="http://schemas.openxmlformats.org/officeDocument/2006/relationships/image" Target="../media/image-31-8.svg"/><Relationship Id="rId9" Type="http://schemas.openxmlformats.org/officeDocument/2006/relationships/slideLayout" Target="../slideLayouts/slideLayout32.xml"/><Relationship Id="rId10"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image" Target="../media/image-35-2.png"/><Relationship Id="rId3" Type="http://schemas.openxmlformats.org/officeDocument/2006/relationships/slideLayout" Target="../slideLayouts/slideLayout36.xml"/><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image" Target="../media/image-37-2.png"/><Relationship Id="rId3" Type="http://schemas.openxmlformats.org/officeDocument/2006/relationships/slideLayout" Target="../slideLayouts/slideLayout38.xml"/><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image" Target="../media/image-38-2.png"/><Relationship Id="rId3" Type="http://schemas.openxmlformats.org/officeDocument/2006/relationships/image" Target="../media/image-38-3.png"/><Relationship Id="rId4" Type="http://schemas.openxmlformats.org/officeDocument/2006/relationships/image" Target="../media/image-38-4.svg"/><Relationship Id="rId5" Type="http://schemas.openxmlformats.org/officeDocument/2006/relationships/slideLayout" Target="../slideLayouts/slideLayout39.xml"/><Relationship Id="rId6"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slideLayout" Target="../slideLayouts/slideLayout41.xml"/><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image" Target="../media/image-42-2.png"/><Relationship Id="rId3" Type="http://schemas.openxmlformats.org/officeDocument/2006/relationships/slideLayout" Target="../slideLayouts/slideLayout43.xml"/><Relationship Id="rId4"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image" Target="../media/image-44-2.png"/><Relationship Id="rId3" Type="http://schemas.openxmlformats.org/officeDocument/2006/relationships/slideLayout" Target="../slideLayouts/slideLayout45.xml"/><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image-46-1.png"/><Relationship Id="rId2" Type="http://schemas.openxmlformats.org/officeDocument/2006/relationships/image" Target="../media/image-46-2.png"/><Relationship Id="rId3" Type="http://schemas.openxmlformats.org/officeDocument/2006/relationships/slideLayout" Target="../slideLayouts/slideLayout47.xml"/><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image-48-1.png"/><Relationship Id="rId2" Type="http://schemas.openxmlformats.org/officeDocument/2006/relationships/image" Target="../media/image-48-2.png"/><Relationship Id="rId3" Type="http://schemas.openxmlformats.org/officeDocument/2006/relationships/image" Target="../media/image-48-3.png"/><Relationship Id="rId4" Type="http://schemas.openxmlformats.org/officeDocument/2006/relationships/image" Target="../media/image-48-4.svg"/><Relationship Id="rId5" Type="http://schemas.openxmlformats.org/officeDocument/2006/relationships/slideLayout" Target="../slideLayouts/slideLayout49.xml"/><Relationship Id="rId6"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image-49-1.png"/><Relationship Id="rId2" Type="http://schemas.openxmlformats.org/officeDocument/2006/relationships/image" Target="../media/image-49-2.png"/><Relationship Id="rId3" Type="http://schemas.openxmlformats.org/officeDocument/2006/relationships/image" Target="../media/image-49-3.png"/><Relationship Id="rId4" Type="http://schemas.openxmlformats.org/officeDocument/2006/relationships/image" Target="../media/image-49-4.png"/><Relationship Id="rId5" Type="http://schemas.openxmlformats.org/officeDocument/2006/relationships/slideLayout" Target="../slideLayouts/slideLayout50.xml"/><Relationship Id="rId6"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6.xml"/><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image-50-1.png"/><Relationship Id="rId2" Type="http://schemas.openxmlformats.org/officeDocument/2006/relationships/image" Target="../media/image-50-2.png"/><Relationship Id="rId3" Type="http://schemas.openxmlformats.org/officeDocument/2006/relationships/image" Target="../media/image-50-3.svg"/><Relationship Id="rId4" Type="http://schemas.openxmlformats.org/officeDocument/2006/relationships/image" Target="../media/image-50-4.png"/><Relationship Id="rId5" Type="http://schemas.openxmlformats.org/officeDocument/2006/relationships/image" Target="../media/image-50-5.svg"/><Relationship Id="rId6" Type="http://schemas.openxmlformats.org/officeDocument/2006/relationships/image" Target="../media/image-50-6.png"/><Relationship Id="rId7" Type="http://schemas.openxmlformats.org/officeDocument/2006/relationships/image" Target="../media/image-50-7.svg"/><Relationship Id="rId8" Type="http://schemas.openxmlformats.org/officeDocument/2006/relationships/image" Target="../media/image-50-8.png"/><Relationship Id="rId9" Type="http://schemas.openxmlformats.org/officeDocument/2006/relationships/image" Target="../media/image-50-9.svg"/><Relationship Id="rId10" Type="http://schemas.openxmlformats.org/officeDocument/2006/relationships/slideLayout" Target="../slideLayouts/slideLayout51.xml"/><Relationship Id="rId11"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image-51-1.png"/><Relationship Id="rId2" Type="http://schemas.openxmlformats.org/officeDocument/2006/relationships/image" Target="../media/image-51-2.png"/><Relationship Id="rId3" Type="http://schemas.openxmlformats.org/officeDocument/2006/relationships/slideLayout" Target="../slideLayouts/slideLayout52.xml"/><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image-52-1.png"/><Relationship Id="rId2" Type="http://schemas.openxmlformats.org/officeDocument/2006/relationships/image" Target="../media/image-52-2.svg"/><Relationship Id="rId3" Type="http://schemas.openxmlformats.org/officeDocument/2006/relationships/image" Target="../media/image-52-3.png"/><Relationship Id="rId4" Type="http://schemas.openxmlformats.org/officeDocument/2006/relationships/image" Target="../media/image-52-4.svg"/><Relationship Id="rId5" Type="http://schemas.openxmlformats.org/officeDocument/2006/relationships/image" Target="../media/image-52-5.png"/><Relationship Id="rId6" Type="http://schemas.openxmlformats.org/officeDocument/2006/relationships/image" Target="../media/image-52-6.svg"/><Relationship Id="rId7" Type="http://schemas.openxmlformats.org/officeDocument/2006/relationships/slideLayout" Target="../slideLayouts/slideLayout53.xml"/><Relationship Id="rId8"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image-53-1.png"/><Relationship Id="rId2" Type="http://schemas.openxmlformats.org/officeDocument/2006/relationships/image" Target="../media/image-53-2.png"/><Relationship Id="rId3" Type="http://schemas.openxmlformats.org/officeDocument/2006/relationships/slideLayout" Target="../slideLayouts/slideLayout54.xml"/><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image-55-1.png"/><Relationship Id="rId2" Type="http://schemas.openxmlformats.org/officeDocument/2006/relationships/image" Target="../media/image-55-2.png"/><Relationship Id="rId3" Type="http://schemas.openxmlformats.org/officeDocument/2006/relationships/image" Target="../media/image-55-3.png"/><Relationship Id="rId4" Type="http://schemas.openxmlformats.org/officeDocument/2006/relationships/image" Target="../media/image-55-4.svg"/><Relationship Id="rId5" Type="http://schemas.openxmlformats.org/officeDocument/2006/relationships/slideLayout" Target="../slideLayouts/slideLayout56.xml"/><Relationship Id="rId6"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image-57-1.png"/><Relationship Id="rId2" Type="http://schemas.openxmlformats.org/officeDocument/2006/relationships/image" Target="../media/image-57-2.png"/><Relationship Id="rId3" Type="http://schemas.openxmlformats.org/officeDocument/2006/relationships/slideLayout" Target="../slideLayouts/slideLayout58.xml"/><Relationship Id="rId4"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image-59-1.png"/><Relationship Id="rId2" Type="http://schemas.openxmlformats.org/officeDocument/2006/relationships/image" Target="../media/image-59-2.png"/><Relationship Id="rId3" Type="http://schemas.openxmlformats.org/officeDocument/2006/relationships/slideLayout" Target="../slideLayouts/slideLayout60.xml"/><Relationship Id="rId4"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image-60-1.png"/><Relationship Id="rId2" Type="http://schemas.openxmlformats.org/officeDocument/2006/relationships/image" Target="../media/image-60-2.png"/><Relationship Id="rId3" Type="http://schemas.openxmlformats.org/officeDocument/2006/relationships/slideLayout" Target="../slideLayouts/slideLayout61.xml"/><Relationship Id="rId4" Type="http://schemas.openxmlformats.org/officeDocument/2006/relationships/notesSlide" Target="../notesSlides/notesSlide60.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slideLayout" Target="../slideLayouts/slideLayout8.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9.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15432" y="2972157"/>
            <a:ext cx="7485936" cy="1550908"/>
          </a:xfrm>
          <a:prstGeom prst="rect">
            <a:avLst/>
          </a:prstGeom>
          <a:noFill/>
          <a:ln/>
        </p:spPr>
        <p:txBody>
          <a:bodyPr wrap="squar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Utilizzo dell'Applicazione Excel</a:t>
            </a:r>
            <a:endParaRPr lang="en-US" sz="4850" dirty="0"/>
          </a:p>
        </p:txBody>
      </p:sp>
      <p:sp>
        <p:nvSpPr>
          <p:cNvPr id="4" name="Text 1"/>
          <p:cNvSpPr/>
          <p:nvPr/>
        </p:nvSpPr>
        <p:spPr>
          <a:xfrm>
            <a:off x="6315432" y="4878348"/>
            <a:ext cx="7485936" cy="379095"/>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Excel è un potente strumento per l'elaborazione di dati e calcoli. </a:t>
            </a:r>
            <a:endParaRPr lang="en-US" sz="1850" dirty="0"/>
          </a:p>
        </p:txBody>
      </p:sp>
      <p:sp>
        <p:nvSpPr>
          <p:cNvPr id="5" name="Text 2"/>
          <p:cNvSpPr/>
          <p:nvPr/>
        </p:nvSpPr>
        <p:spPr>
          <a:xfrm>
            <a:off x="56284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a:t>
            </a:r>
            <a:endParaRPr lang="en-US" sz="1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106097"/>
            <a:ext cx="4894302" cy="4017407"/>
          </a:xfrm>
          <a:prstGeom prst="rect">
            <a:avLst/>
          </a:prstGeom>
        </p:spPr>
      </p:pic>
      <p:sp>
        <p:nvSpPr>
          <p:cNvPr id="4" name="Text 0"/>
          <p:cNvSpPr/>
          <p:nvPr/>
        </p:nvSpPr>
        <p:spPr>
          <a:xfrm>
            <a:off x="829032" y="1512094"/>
            <a:ext cx="7485936" cy="1550908"/>
          </a:xfrm>
          <a:prstGeom prst="rect">
            <a:avLst/>
          </a:prstGeom>
          <a:noFill/>
          <a:ln/>
        </p:spPr>
        <p:txBody>
          <a:bodyPr wrap="squar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Gestire la Barra Multifunzione</a:t>
            </a:r>
            <a:endParaRPr lang="en-US" sz="4850" dirty="0"/>
          </a:p>
        </p:txBody>
      </p:sp>
      <p:sp>
        <p:nvSpPr>
          <p:cNvPr id="5" name="Text 1"/>
          <p:cNvSpPr/>
          <p:nvPr/>
        </p:nvSpPr>
        <p:spPr>
          <a:xfrm>
            <a:off x="829032" y="3418284"/>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barra multifunzione organizza i comandi in schede tematiche: File, Home, Inserisci, Layout di pagina, Formule, Dati, Revisione e Visualizza. Ogni scheda contiene gruppi di comandi correlati per facilitare l'accesso alle funzionalità.</a:t>
            </a:r>
            <a:endParaRPr lang="en-US" sz="1850" dirty="0"/>
          </a:p>
        </p:txBody>
      </p:sp>
      <p:sp>
        <p:nvSpPr>
          <p:cNvPr id="6" name="Text 2"/>
          <p:cNvSpPr/>
          <p:nvPr/>
        </p:nvSpPr>
        <p:spPr>
          <a:xfrm>
            <a:off x="829032" y="5201126"/>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guadagnare spazio sullo schermo, è possibile minimizzare la barra cliccando due volte sul nome della scheda attiva o sul pulsante "Comprimi barra multifunzione". Per ripristinarla, ripetere l'operazione o premere Ctrl+F1.</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10</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29032" y="2222659"/>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Navigazione Efficiente</a:t>
            </a:r>
            <a:endParaRPr lang="en-US" sz="4850" dirty="0"/>
          </a:p>
        </p:txBody>
      </p:sp>
      <p:sp>
        <p:nvSpPr>
          <p:cNvPr id="3" name="Shape 1"/>
          <p:cNvSpPr/>
          <p:nvPr/>
        </p:nvSpPr>
        <p:spPr>
          <a:xfrm>
            <a:off x="829032" y="3471863"/>
            <a:ext cx="4166235"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Text 2"/>
          <p:cNvSpPr/>
          <p:nvPr/>
        </p:nvSpPr>
        <p:spPr>
          <a:xfrm>
            <a:off x="1073468" y="371629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Mouse</a:t>
            </a:r>
            <a:endParaRPr lang="en-US" sz="2400" dirty="0"/>
          </a:p>
        </p:txBody>
      </p:sp>
      <p:sp>
        <p:nvSpPr>
          <p:cNvPr id="5" name="Text 3"/>
          <p:cNvSpPr/>
          <p:nvPr/>
        </p:nvSpPr>
        <p:spPr>
          <a:xfrm>
            <a:off x="1073468" y="4246007"/>
            <a:ext cx="3677364"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Utilizzare le barre di scorrimento verticale e orizzontale o la rotellina del mouse per spostarsi nel foglio.</a:t>
            </a:r>
            <a:endParaRPr lang="en-US" sz="1850" dirty="0"/>
          </a:p>
        </p:txBody>
      </p:sp>
      <p:sp>
        <p:nvSpPr>
          <p:cNvPr id="6" name="Shape 4"/>
          <p:cNvSpPr/>
          <p:nvPr/>
        </p:nvSpPr>
        <p:spPr>
          <a:xfrm>
            <a:off x="5232083" y="3471863"/>
            <a:ext cx="4166235"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5"/>
          <p:cNvSpPr/>
          <p:nvPr/>
        </p:nvSpPr>
        <p:spPr>
          <a:xfrm>
            <a:off x="5476518" y="371629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Tastiera</a:t>
            </a:r>
            <a:endParaRPr lang="en-US" sz="2400" dirty="0"/>
          </a:p>
        </p:txBody>
      </p:sp>
      <p:sp>
        <p:nvSpPr>
          <p:cNvPr id="8" name="Text 6"/>
          <p:cNvSpPr/>
          <p:nvPr/>
        </p:nvSpPr>
        <p:spPr>
          <a:xfrm>
            <a:off x="5476518" y="4246007"/>
            <a:ext cx="3677364"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Ctrl+Home porta alla prima cella, Ctrl+Fine all'ultima. Pagina Su e Pagina Giù scorrono una pagina per volta.</a:t>
            </a:r>
            <a:endParaRPr lang="en-US" sz="1850" dirty="0"/>
          </a:p>
        </p:txBody>
      </p:sp>
      <p:sp>
        <p:nvSpPr>
          <p:cNvPr id="9" name="Shape 7"/>
          <p:cNvSpPr/>
          <p:nvPr/>
        </p:nvSpPr>
        <p:spPr>
          <a:xfrm>
            <a:off x="9635133" y="3471863"/>
            <a:ext cx="4166235"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8"/>
          <p:cNvSpPr/>
          <p:nvPr/>
        </p:nvSpPr>
        <p:spPr>
          <a:xfrm>
            <a:off x="9879568" y="371629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Vai a</a:t>
            </a:r>
            <a:endParaRPr lang="en-US" sz="2400" dirty="0"/>
          </a:p>
        </p:txBody>
      </p:sp>
      <p:sp>
        <p:nvSpPr>
          <p:cNvPr id="11" name="Text 9"/>
          <p:cNvSpPr/>
          <p:nvPr/>
        </p:nvSpPr>
        <p:spPr>
          <a:xfrm>
            <a:off x="9879568" y="4246007"/>
            <a:ext cx="3677364"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Strumento preciso per raggiungere celle specifiche digitando riferimenti o nomi definiti.</a:t>
            </a:r>
            <a:endParaRPr lang="en-US" sz="1850" dirty="0"/>
          </a:p>
        </p:txBody>
      </p:sp>
      <p:sp>
        <p:nvSpPr>
          <p:cNvPr id="12" name="Text 10"/>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3" name="Text 11"/>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11</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829032" y="762238"/>
            <a:ext cx="1170861" cy="305395"/>
          </a:xfrm>
          <a:prstGeom prst="roundRect">
            <a:avLst>
              <a:gd name="adj" fmla="val 2994"/>
            </a:avLst>
          </a:prstGeom>
          <a:solidFill>
            <a:srgbClr val="CCDDFF"/>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35593" y="843915"/>
            <a:ext cx="142042" cy="142042"/>
          </a:xfrm>
          <a:prstGeom prst="rect">
            <a:avLst/>
          </a:prstGeom>
        </p:spPr>
      </p:pic>
      <p:sp>
        <p:nvSpPr>
          <p:cNvPr id="4" name="Text 1"/>
          <p:cNvSpPr/>
          <p:nvPr/>
        </p:nvSpPr>
        <p:spPr>
          <a:xfrm>
            <a:off x="1148596" y="815459"/>
            <a:ext cx="744736" cy="198953"/>
          </a:xfrm>
          <a:prstGeom prst="rect">
            <a:avLst/>
          </a:prstGeom>
          <a:noFill/>
          <a:ln/>
        </p:spPr>
        <p:txBody>
          <a:bodyPr wrap="none" lIns="0" tIns="0" rIns="0" bIns="0" rtlCol="0" anchor="t"/>
          <a:lstStyle/>
          <a:p>
            <a:pPr algn="l" indent="0" marL="0">
              <a:lnSpc>
                <a:spcPts val="1550"/>
              </a:lnSpc>
              <a:buNone/>
            </a:pPr>
            <a:r>
              <a:rPr lang="en-US" sz="1100" dirty="0">
                <a:solidFill>
                  <a:srgbClr val="030303"/>
                </a:solidFill>
                <a:latin typeface="Ancizar Serif" pitchFamily="34" charset="0"/>
                <a:ea typeface="Ancizar Serif" pitchFamily="34" charset="-122"/>
                <a:cs typeface="Ancizar Serif" pitchFamily="34" charset="-120"/>
              </a:rPr>
              <a:t>CAPITOLO 2</a:t>
            </a:r>
            <a:endParaRPr lang="en-US" sz="1100" dirty="0"/>
          </a:p>
        </p:txBody>
      </p:sp>
      <p:sp>
        <p:nvSpPr>
          <p:cNvPr id="5" name="Text 2"/>
          <p:cNvSpPr/>
          <p:nvPr/>
        </p:nvSpPr>
        <p:spPr>
          <a:xfrm>
            <a:off x="829032" y="1120854"/>
            <a:ext cx="4652963" cy="581620"/>
          </a:xfrm>
          <a:prstGeom prst="rect">
            <a:avLst/>
          </a:prstGeom>
          <a:noFill/>
          <a:ln/>
        </p:spPr>
        <p:txBody>
          <a:bodyPr wrap="none" lIns="0" tIns="0" rIns="0" bIns="0" rtlCol="0" anchor="t"/>
          <a:lstStyle/>
          <a:p>
            <a:pPr algn="l" indent="0" marL="0">
              <a:lnSpc>
                <a:spcPts val="4550"/>
              </a:lnSpc>
              <a:buNone/>
            </a:pPr>
            <a:r>
              <a:rPr lang="en-US" sz="3650" dirty="0">
                <a:solidFill>
                  <a:srgbClr val="000103"/>
                </a:solidFill>
                <a:latin typeface="Ancizar Serif" pitchFamily="34" charset="0"/>
                <a:ea typeface="Ancizar Serif" pitchFamily="34" charset="-122"/>
                <a:cs typeface="Ancizar Serif" pitchFamily="34" charset="-120"/>
              </a:rPr>
              <a:t>Lavorare con le Celle</a:t>
            </a:r>
            <a:endParaRPr lang="en-US" sz="3650" dirty="0"/>
          </a:p>
        </p:txBody>
      </p:sp>
      <p:sp>
        <p:nvSpPr>
          <p:cNvPr id="6" name="Text 3"/>
          <p:cNvSpPr/>
          <p:nvPr/>
        </p:nvSpPr>
        <p:spPr>
          <a:xfrm>
            <a:off x="829032" y="1902262"/>
            <a:ext cx="12972336" cy="497205"/>
          </a:xfrm>
          <a:prstGeom prst="rect">
            <a:avLst/>
          </a:prstGeom>
          <a:noFill/>
          <a:ln/>
        </p:spPr>
        <p:txBody>
          <a:bodyPr wrap="squar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Le celle sono l'elemento fondamentale di Excel. Ogni cella può contenere un solo dato: un numero, una data o del testo. Questa organizzazione permette di ordinare, filtrare e analizzare i dati in modo efficiente.</a:t>
            </a:r>
            <a:endParaRPr lang="en-US" sz="1350" dirty="0"/>
          </a:p>
        </p:txBody>
      </p:sp>
      <p:pic>
        <p:nvPicPr>
          <p:cNvPr id="7" name="Image 1" descr="preencoded.png">    </p:cNvPr>
          <p:cNvPicPr>
            <a:picLocks noChangeAspect="1"/>
          </p:cNvPicPr>
          <p:nvPr/>
        </p:nvPicPr>
        <p:blipFill>
          <a:blip r:embed="rId3"/>
          <a:stretch>
            <a:fillRect/>
          </a:stretch>
        </p:blipFill>
        <p:spPr>
          <a:xfrm>
            <a:off x="2450544" y="2549366"/>
            <a:ext cx="9729192" cy="4270772"/>
          </a:xfrm>
          <a:prstGeom prst="rect">
            <a:avLst/>
          </a:prstGeom>
        </p:spPr>
      </p:pic>
      <p:sp>
        <p:nvSpPr>
          <p:cNvPr id="8" name="Text 4"/>
          <p:cNvSpPr/>
          <p:nvPr/>
        </p:nvSpPr>
        <p:spPr>
          <a:xfrm>
            <a:off x="4101045" y="5631754"/>
            <a:ext cx="1705404" cy="276133"/>
          </a:xfrm>
          <a:prstGeom prst="rect">
            <a:avLst/>
          </a:prstGeom>
          <a:noFill/>
          <a:ln/>
        </p:spPr>
        <p:txBody>
          <a:bodyPr wrap="none" lIns="0" tIns="0" rIns="0" bIns="0" rtlCol="0" anchor="t"/>
          <a:lstStyle/>
          <a:p>
            <a:pPr algn="ctr" indent="0" marL="0">
              <a:lnSpc>
                <a:spcPts val="2150"/>
              </a:lnSpc>
              <a:buNone/>
            </a:pPr>
            <a:r>
              <a:rPr lang="en-US" sz="1700" dirty="0">
                <a:solidFill>
                  <a:srgbClr val="000103"/>
                </a:solidFill>
                <a:latin typeface="Ancizar Serif" pitchFamily="34" charset="0"/>
                <a:ea typeface="Ancizar Serif" pitchFamily="34" charset="-122"/>
                <a:cs typeface="Ancizar Serif" pitchFamily="34" charset="-120"/>
              </a:rPr>
              <a:t>Seleziona</a:t>
            </a:r>
            <a:endParaRPr lang="en-US" sz="1700" dirty="0"/>
          </a:p>
        </p:txBody>
      </p:sp>
      <p:sp>
        <p:nvSpPr>
          <p:cNvPr id="9" name="Text 5"/>
          <p:cNvSpPr/>
          <p:nvPr/>
        </p:nvSpPr>
        <p:spPr>
          <a:xfrm>
            <a:off x="4101045" y="5982850"/>
            <a:ext cx="1705404" cy="368957"/>
          </a:xfrm>
          <a:prstGeom prst="rect">
            <a:avLst/>
          </a:prstGeom>
          <a:noFill/>
          <a:ln/>
        </p:spPr>
        <p:txBody>
          <a:bodyPr wrap="square" lIns="0" tIns="0" rIns="0" bIns="0" rtlCol="0" anchor="t"/>
          <a:lstStyle/>
          <a:p>
            <a:pPr algn="ctr" indent="0" marL="0">
              <a:lnSpc>
                <a:spcPts val="1450"/>
              </a:lnSpc>
              <a:buNone/>
            </a:pPr>
            <a:r>
              <a:rPr lang="en-US" sz="1300" dirty="0">
                <a:solidFill>
                  <a:srgbClr val="030303"/>
                </a:solidFill>
                <a:latin typeface="Ancizar Serif" pitchFamily="34" charset="0"/>
                <a:ea typeface="Ancizar Serif" pitchFamily="34" charset="-122"/>
                <a:cs typeface="Ancizar Serif" pitchFamily="34" charset="-120"/>
              </a:rPr>
              <a:t>Click sulla cella desiderata</a:t>
            </a:r>
            <a:endParaRPr lang="en-US" sz="1300" dirty="0"/>
          </a:p>
        </p:txBody>
      </p:sp>
      <p:sp>
        <p:nvSpPr>
          <p:cNvPr id="10" name="Text 6"/>
          <p:cNvSpPr/>
          <p:nvPr/>
        </p:nvSpPr>
        <p:spPr>
          <a:xfrm>
            <a:off x="8889296" y="5566162"/>
            <a:ext cx="1705405" cy="276132"/>
          </a:xfrm>
          <a:prstGeom prst="rect">
            <a:avLst/>
          </a:prstGeom>
          <a:noFill/>
          <a:ln/>
        </p:spPr>
        <p:txBody>
          <a:bodyPr wrap="none" lIns="0" tIns="0" rIns="0" bIns="0" rtlCol="0" anchor="t"/>
          <a:lstStyle/>
          <a:p>
            <a:pPr algn="ctr" indent="0" marL="0">
              <a:lnSpc>
                <a:spcPts val="2150"/>
              </a:lnSpc>
              <a:buNone/>
            </a:pPr>
            <a:r>
              <a:rPr lang="en-US" sz="1700" dirty="0">
                <a:solidFill>
                  <a:srgbClr val="000103"/>
                </a:solidFill>
                <a:latin typeface="Ancizar Serif" pitchFamily="34" charset="0"/>
                <a:ea typeface="Ancizar Serif" pitchFamily="34" charset="-122"/>
                <a:cs typeface="Ancizar Serif" pitchFamily="34" charset="-120"/>
              </a:rPr>
              <a:t>Conferma</a:t>
            </a:r>
            <a:endParaRPr lang="en-US" sz="1700" dirty="0"/>
          </a:p>
        </p:txBody>
      </p:sp>
      <p:sp>
        <p:nvSpPr>
          <p:cNvPr id="11" name="Text 7"/>
          <p:cNvSpPr/>
          <p:nvPr/>
        </p:nvSpPr>
        <p:spPr>
          <a:xfrm>
            <a:off x="8889296" y="5917257"/>
            <a:ext cx="1705405" cy="368957"/>
          </a:xfrm>
          <a:prstGeom prst="rect">
            <a:avLst/>
          </a:prstGeom>
          <a:noFill/>
          <a:ln/>
        </p:spPr>
        <p:txBody>
          <a:bodyPr wrap="square" lIns="0" tIns="0" rIns="0" bIns="0" rtlCol="0" anchor="t"/>
          <a:lstStyle/>
          <a:p>
            <a:pPr algn="ctr" indent="0" marL="0">
              <a:lnSpc>
                <a:spcPts val="1450"/>
              </a:lnSpc>
              <a:buNone/>
            </a:pPr>
            <a:r>
              <a:rPr lang="en-US" sz="1300" dirty="0">
                <a:solidFill>
                  <a:srgbClr val="030303"/>
                </a:solidFill>
                <a:latin typeface="Ancizar Serif" pitchFamily="34" charset="0"/>
                <a:ea typeface="Ancizar Serif" pitchFamily="34" charset="-122"/>
                <a:cs typeface="Ancizar Serif" pitchFamily="34" charset="-120"/>
              </a:rPr>
              <a:t>Premere Invio per salvare</a:t>
            </a:r>
            <a:endParaRPr lang="en-US" sz="1300" dirty="0"/>
          </a:p>
        </p:txBody>
      </p:sp>
      <p:sp>
        <p:nvSpPr>
          <p:cNvPr id="12" name="Text 8"/>
          <p:cNvSpPr/>
          <p:nvPr/>
        </p:nvSpPr>
        <p:spPr>
          <a:xfrm>
            <a:off x="6509226" y="2997221"/>
            <a:ext cx="1705404" cy="276133"/>
          </a:xfrm>
          <a:prstGeom prst="rect">
            <a:avLst/>
          </a:prstGeom>
          <a:noFill/>
          <a:ln/>
        </p:spPr>
        <p:txBody>
          <a:bodyPr wrap="none" lIns="0" tIns="0" rIns="0" bIns="0" rtlCol="0" anchor="t"/>
          <a:lstStyle/>
          <a:p>
            <a:pPr algn="ctr" indent="0" marL="0">
              <a:lnSpc>
                <a:spcPts val="2150"/>
              </a:lnSpc>
              <a:buNone/>
            </a:pPr>
            <a:r>
              <a:rPr lang="en-US" sz="1700" dirty="0">
                <a:solidFill>
                  <a:srgbClr val="000103"/>
                </a:solidFill>
                <a:latin typeface="Ancizar Serif" pitchFamily="34" charset="0"/>
                <a:ea typeface="Ancizar Serif" pitchFamily="34" charset="-122"/>
                <a:cs typeface="Ancizar Serif" pitchFamily="34" charset="-120"/>
              </a:rPr>
              <a:t>Inserisci</a:t>
            </a:r>
            <a:endParaRPr lang="en-US" sz="1700" dirty="0"/>
          </a:p>
        </p:txBody>
      </p:sp>
      <p:sp>
        <p:nvSpPr>
          <p:cNvPr id="13" name="Text 9"/>
          <p:cNvSpPr/>
          <p:nvPr/>
        </p:nvSpPr>
        <p:spPr>
          <a:xfrm>
            <a:off x="6509226" y="3348316"/>
            <a:ext cx="1705404" cy="368958"/>
          </a:xfrm>
          <a:prstGeom prst="rect">
            <a:avLst/>
          </a:prstGeom>
          <a:noFill/>
          <a:ln/>
        </p:spPr>
        <p:txBody>
          <a:bodyPr wrap="square" lIns="0" tIns="0" rIns="0" bIns="0" rtlCol="0" anchor="t"/>
          <a:lstStyle/>
          <a:p>
            <a:pPr algn="ctr" indent="0" marL="0">
              <a:lnSpc>
                <a:spcPts val="1450"/>
              </a:lnSpc>
              <a:buNone/>
            </a:pPr>
            <a:r>
              <a:rPr lang="en-US" sz="1300" dirty="0">
                <a:solidFill>
                  <a:srgbClr val="030303"/>
                </a:solidFill>
                <a:latin typeface="Ancizar Serif" pitchFamily="34" charset="0"/>
                <a:ea typeface="Ancizar Serif" pitchFamily="34" charset="-122"/>
                <a:cs typeface="Ancizar Serif" pitchFamily="34" charset="-120"/>
              </a:rPr>
              <a:t>Digitare numero, data o testo</a:t>
            </a:r>
            <a:endParaRPr lang="en-US" sz="1300" dirty="0"/>
          </a:p>
        </p:txBody>
      </p:sp>
      <p:sp>
        <p:nvSpPr>
          <p:cNvPr id="14" name="Text 10"/>
          <p:cNvSpPr/>
          <p:nvPr/>
        </p:nvSpPr>
        <p:spPr>
          <a:xfrm>
            <a:off x="829032" y="6970038"/>
            <a:ext cx="12972336" cy="497205"/>
          </a:xfrm>
          <a:prstGeom prst="rect">
            <a:avLst/>
          </a:prstGeom>
          <a:noFill/>
          <a:ln/>
        </p:spPr>
        <p:txBody>
          <a:bodyPr wrap="squar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Quando si creano elenchi, è importante evitare righe e colonne vuote nel corpo principale e assicurarsi che tutte le celle intorno all'elenco siano vuote per facilitarne l'individuazione.</a:t>
            </a:r>
            <a:endParaRPr lang="en-US" sz="1350" dirty="0"/>
          </a:p>
        </p:txBody>
      </p:sp>
      <p:sp>
        <p:nvSpPr>
          <p:cNvPr id="15" name="Text 11"/>
          <p:cNvSpPr/>
          <p:nvPr/>
        </p:nvSpPr>
        <p:spPr>
          <a:xfrm>
            <a:off x="142042" y="7734538"/>
            <a:ext cx="1666875" cy="232172"/>
          </a:xfrm>
          <a:prstGeom prst="rect">
            <a:avLst/>
          </a:prstGeom>
          <a:noFill/>
          <a:ln/>
        </p:spPr>
        <p:txBody>
          <a:bodyPr wrap="none" lIns="0" tIns="0" rIns="0" bIns="0" rtlCol="0" anchor="t"/>
          <a:lstStyle/>
          <a:p>
            <a:pPr algn="l"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2"/>
          <p:cNvSpPr/>
          <p:nvPr/>
        </p:nvSpPr>
        <p:spPr>
          <a:xfrm>
            <a:off x="14075926" y="7734538"/>
            <a:ext cx="412432" cy="232172"/>
          </a:xfrm>
          <a:prstGeom prst="rect">
            <a:avLst/>
          </a:prstGeom>
          <a:noFill/>
          <a:ln/>
        </p:spPr>
        <p:txBody>
          <a:bodyPr wrap="none" lIns="0" tIns="0" rIns="0" bIns="0" rtlCol="0" anchor="t"/>
          <a:lstStyle/>
          <a:p>
            <a:pPr algn="r"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12</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29032" y="1899761"/>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Inserire Dati nelle Celle</a:t>
            </a:r>
            <a:endParaRPr lang="en-US" sz="4850" dirty="0"/>
          </a:p>
        </p:txBody>
      </p:sp>
      <p:sp>
        <p:nvSpPr>
          <p:cNvPr id="4" name="Text 1"/>
          <p:cNvSpPr/>
          <p:nvPr/>
        </p:nvSpPr>
        <p:spPr>
          <a:xfrm>
            <a:off x="829032" y="3030498"/>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inserire dati, selezionare la cella desiderata e digitare il contenuto. I numeri vengono allineati automaticamente a destra, il testo a sinistra. Premere Invio o spostarsi con le frecce direzionali per confermare l'inserimento.</a:t>
            </a:r>
            <a:endParaRPr lang="en-US" sz="1850" dirty="0"/>
          </a:p>
        </p:txBody>
      </p:sp>
      <p:sp>
        <p:nvSpPr>
          <p:cNvPr id="5" name="Text 2"/>
          <p:cNvSpPr/>
          <p:nvPr/>
        </p:nvSpPr>
        <p:spPr>
          <a:xfrm>
            <a:off x="829032" y="4813340"/>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numeri di telefono o codici che iniziano con zero, far precedere le cifre da un apostrofo (') per evitare che Excel elimini lo zero iniziale. Per correggere errori senza riscrivere tutto, premere F2 per modificare il contenuto della cella attiva.</a:t>
            </a:r>
            <a:endParaRPr lang="en-US" sz="1850" dirty="0"/>
          </a:p>
        </p:txBody>
      </p:sp>
      <p:sp>
        <p:nvSpPr>
          <p:cNvPr id="6"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4"/>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13</a:t>
            </a:r>
            <a:endParaRPr lang="en-US"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29032" y="2033111"/>
            <a:ext cx="7306747"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Selezionare Celle e Intervalli</a:t>
            </a:r>
            <a:endParaRPr lang="en-US" sz="4850" dirty="0"/>
          </a:p>
        </p:txBody>
      </p:sp>
      <p:sp>
        <p:nvSpPr>
          <p:cNvPr id="3" name="Shape 1"/>
          <p:cNvSpPr/>
          <p:nvPr/>
        </p:nvSpPr>
        <p:spPr>
          <a:xfrm>
            <a:off x="829032" y="3282315"/>
            <a:ext cx="3065383" cy="2914055"/>
          </a:xfrm>
          <a:prstGeom prst="roundRect">
            <a:avLst>
              <a:gd name="adj" fmla="val 31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Text 2"/>
          <p:cNvSpPr/>
          <p:nvPr/>
        </p:nvSpPr>
        <p:spPr>
          <a:xfrm>
            <a:off x="1073468" y="3526750"/>
            <a:ext cx="257651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Cella Singola</a:t>
            </a:r>
            <a:endParaRPr lang="en-US" sz="2400" dirty="0"/>
          </a:p>
        </p:txBody>
      </p:sp>
      <p:sp>
        <p:nvSpPr>
          <p:cNvPr id="5" name="Text 3"/>
          <p:cNvSpPr/>
          <p:nvPr/>
        </p:nvSpPr>
        <p:spPr>
          <a:xfrm>
            <a:off x="1073468" y="4056459"/>
            <a:ext cx="257651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Cliccare sulla cella per selezionarla. Apparirà evidenziata con una cornice.</a:t>
            </a:r>
            <a:endParaRPr lang="en-US" sz="1850" dirty="0"/>
          </a:p>
        </p:txBody>
      </p:sp>
      <p:sp>
        <p:nvSpPr>
          <p:cNvPr id="6" name="Shape 4"/>
          <p:cNvSpPr/>
          <p:nvPr/>
        </p:nvSpPr>
        <p:spPr>
          <a:xfrm>
            <a:off x="4131231" y="3282315"/>
            <a:ext cx="3065502" cy="2914055"/>
          </a:xfrm>
          <a:prstGeom prst="roundRect">
            <a:avLst>
              <a:gd name="adj" fmla="val 31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5"/>
          <p:cNvSpPr/>
          <p:nvPr/>
        </p:nvSpPr>
        <p:spPr>
          <a:xfrm>
            <a:off x="4375666" y="3526750"/>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Celle Adiacenti</a:t>
            </a:r>
            <a:endParaRPr lang="en-US" sz="2400" dirty="0"/>
          </a:p>
        </p:txBody>
      </p:sp>
      <p:sp>
        <p:nvSpPr>
          <p:cNvPr id="8" name="Text 6"/>
          <p:cNvSpPr/>
          <p:nvPr/>
        </p:nvSpPr>
        <p:spPr>
          <a:xfrm>
            <a:off x="4375666" y="4056459"/>
            <a:ext cx="2576632" cy="189547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Trascinare il mouse tenendo premuto il pulsante sinistro per selezionare un rettangolo di celle.</a:t>
            </a:r>
            <a:endParaRPr lang="en-US" sz="1850" dirty="0"/>
          </a:p>
        </p:txBody>
      </p:sp>
      <p:sp>
        <p:nvSpPr>
          <p:cNvPr id="9" name="Shape 7"/>
          <p:cNvSpPr/>
          <p:nvPr/>
        </p:nvSpPr>
        <p:spPr>
          <a:xfrm>
            <a:off x="7433548" y="3282315"/>
            <a:ext cx="3065502" cy="2914055"/>
          </a:xfrm>
          <a:prstGeom prst="roundRect">
            <a:avLst>
              <a:gd name="adj" fmla="val 31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8"/>
          <p:cNvSpPr/>
          <p:nvPr/>
        </p:nvSpPr>
        <p:spPr>
          <a:xfrm>
            <a:off x="7677983" y="3526750"/>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Celle Non Adiacenti</a:t>
            </a:r>
            <a:endParaRPr lang="en-US" sz="2400" dirty="0"/>
          </a:p>
        </p:txBody>
      </p:sp>
      <p:sp>
        <p:nvSpPr>
          <p:cNvPr id="11" name="Text 9"/>
          <p:cNvSpPr/>
          <p:nvPr/>
        </p:nvSpPr>
        <p:spPr>
          <a:xfrm>
            <a:off x="7677983" y="4056459"/>
            <a:ext cx="257663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Tenere premuto Ctrl mentre si selezionano diverse aree separate del foglio.</a:t>
            </a:r>
            <a:endParaRPr lang="en-US" sz="1850" dirty="0"/>
          </a:p>
        </p:txBody>
      </p:sp>
      <p:sp>
        <p:nvSpPr>
          <p:cNvPr id="12" name="Shape 10"/>
          <p:cNvSpPr/>
          <p:nvPr/>
        </p:nvSpPr>
        <p:spPr>
          <a:xfrm>
            <a:off x="10735866" y="3282315"/>
            <a:ext cx="3065502" cy="2914055"/>
          </a:xfrm>
          <a:prstGeom prst="roundRect">
            <a:avLst>
              <a:gd name="adj" fmla="val 31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3" name="Text 11"/>
          <p:cNvSpPr/>
          <p:nvPr/>
        </p:nvSpPr>
        <p:spPr>
          <a:xfrm>
            <a:off x="10980301" y="3526750"/>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Intero Foglio</a:t>
            </a:r>
            <a:endParaRPr lang="en-US" sz="2400" dirty="0"/>
          </a:p>
        </p:txBody>
      </p:sp>
      <p:sp>
        <p:nvSpPr>
          <p:cNvPr id="14" name="Text 12"/>
          <p:cNvSpPr/>
          <p:nvPr/>
        </p:nvSpPr>
        <p:spPr>
          <a:xfrm>
            <a:off x="10980301" y="4056459"/>
            <a:ext cx="257663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Cliccare sull'intersezione tra intestazioni di righe e colonne per selezionare tutto.</a:t>
            </a:r>
            <a:endParaRPr lang="en-US" sz="1850" dirty="0"/>
          </a:p>
        </p:txBody>
      </p:sp>
      <p:sp>
        <p:nvSpPr>
          <p:cNvPr id="15" name="Text 1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14</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29032" y="2468404"/>
            <a:ext cx="8863132"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Modificare e Annullare Operazioni</a:t>
            </a:r>
            <a:endParaRPr lang="en-US" sz="4850" dirty="0"/>
          </a:p>
        </p:txBody>
      </p:sp>
      <p:sp>
        <p:nvSpPr>
          <p:cNvPr id="3" name="Text 1"/>
          <p:cNvSpPr/>
          <p:nvPr/>
        </p:nvSpPr>
        <p:spPr>
          <a:xfrm>
            <a:off x="829032" y="3599140"/>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modificare il contenuto di una cella, selezionarla e premere F2 oppure cliccare nella barra della formula. Il cursore si posizionerà all'interno permettendo modifiche precise senza riscrivere tutto il contenuto.</a:t>
            </a:r>
            <a:endParaRPr lang="en-US" sz="1850" dirty="0"/>
          </a:p>
        </p:txBody>
      </p:sp>
      <p:sp>
        <p:nvSpPr>
          <p:cNvPr id="4" name="Text 2"/>
          <p:cNvSpPr/>
          <p:nvPr/>
        </p:nvSpPr>
        <p:spPr>
          <a:xfrm>
            <a:off x="829032" y="4623792"/>
            <a:ext cx="129723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Il pulsante Annulla (freccia curva a sinistra) nella barra di accesso rapido permette di annullare l'ultima operazione. Cliccando sulla freccia accanto al pulsante si può annullare più azioni contemporaneamente. Il pulsante Ripristina (freccia curva a destra) elimina gli effetti del comando Annulla.</a:t>
            </a:r>
            <a:endParaRPr lang="en-US" sz="185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15</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29032" y="1768316"/>
            <a:ext cx="6262807"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Trovare e Sostituire Dati</a:t>
            </a:r>
            <a:endParaRPr lang="en-US" sz="4850" dirty="0"/>
          </a:p>
        </p:txBody>
      </p:sp>
      <p:sp>
        <p:nvSpPr>
          <p:cNvPr id="3" name="Text 1"/>
          <p:cNvSpPr/>
          <p:nvPr/>
        </p:nvSpPr>
        <p:spPr>
          <a:xfrm>
            <a:off x="829032" y="313586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Comando Trova</a:t>
            </a:r>
            <a:endParaRPr lang="en-US" sz="2400" dirty="0"/>
          </a:p>
        </p:txBody>
      </p:sp>
      <p:sp>
        <p:nvSpPr>
          <p:cNvPr id="4" name="Text 2"/>
          <p:cNvSpPr/>
          <p:nvPr/>
        </p:nvSpPr>
        <p:spPr>
          <a:xfrm>
            <a:off x="829032" y="3760351"/>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Utilizzare il pulsante "Trova e seleziona" nella scheda Home per cercare dati specifici. Digitare il termine nel campo Trova e cliccare su "Trova successivo" per localizzare ogni occorrenza.</a:t>
            </a:r>
            <a:endParaRPr lang="en-US" sz="1850" dirty="0"/>
          </a:p>
        </p:txBody>
      </p:sp>
      <p:sp>
        <p:nvSpPr>
          <p:cNvPr id="5" name="Text 3"/>
          <p:cNvSpPr/>
          <p:nvPr/>
        </p:nvSpPr>
        <p:spPr>
          <a:xfrm>
            <a:off x="829032" y="5110758"/>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ricerca può includere parti di parole, numeri o formule, rendendo facile individuare informazioni in fogli di lavoro complessi.</a:t>
            </a:r>
            <a:endParaRPr lang="en-US" sz="1850" dirty="0"/>
          </a:p>
        </p:txBody>
      </p:sp>
      <p:sp>
        <p:nvSpPr>
          <p:cNvPr id="6" name="Text 4"/>
          <p:cNvSpPr/>
          <p:nvPr/>
        </p:nvSpPr>
        <p:spPr>
          <a:xfrm>
            <a:off x="7611785" y="313586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Comando Sostituisci</a:t>
            </a:r>
            <a:endParaRPr lang="en-US" sz="2400" dirty="0"/>
          </a:p>
        </p:txBody>
      </p:sp>
      <p:sp>
        <p:nvSpPr>
          <p:cNvPr id="7" name="Text 5"/>
          <p:cNvSpPr/>
          <p:nvPr/>
        </p:nvSpPr>
        <p:spPr>
          <a:xfrm>
            <a:off x="7611785" y="3760351"/>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Dal menu "Trova e seleziona", scegliere Sostituisci per modificare automaticamente dati ripetuti. Inserire il testo da cercare e quello sostitutivo.</a:t>
            </a:r>
            <a:endParaRPr lang="en-US" sz="1850" dirty="0"/>
          </a:p>
        </p:txBody>
      </p:sp>
      <p:sp>
        <p:nvSpPr>
          <p:cNvPr id="8" name="Text 6"/>
          <p:cNvSpPr/>
          <p:nvPr/>
        </p:nvSpPr>
        <p:spPr>
          <a:xfrm>
            <a:off x="7611785" y="5110758"/>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Opzioni disponibili: Sostituisci (uno alla volta), Sostituisci tutto (tutte le occorrenze), Trova tutti (visualizza elenco completo).</a:t>
            </a:r>
            <a:endParaRPr lang="en-US" sz="1850" dirty="0"/>
          </a:p>
        </p:txBody>
      </p:sp>
      <p:sp>
        <p:nvSpPr>
          <p:cNvPr id="9" name="Text 7"/>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0" name="Text 8"/>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16</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95989" y="2569012"/>
            <a:ext cx="4894302" cy="3091577"/>
          </a:xfrm>
          <a:prstGeom prst="rect">
            <a:avLst/>
          </a:prstGeom>
        </p:spPr>
      </p:pic>
      <p:sp>
        <p:nvSpPr>
          <p:cNvPr id="4" name="Text 0"/>
          <p:cNvSpPr/>
          <p:nvPr/>
        </p:nvSpPr>
        <p:spPr>
          <a:xfrm>
            <a:off x="6315432" y="967621"/>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Ordinare Dati</a:t>
            </a:r>
            <a:endParaRPr lang="en-US" sz="4850" dirty="0"/>
          </a:p>
        </p:txBody>
      </p:sp>
      <p:sp>
        <p:nvSpPr>
          <p:cNvPr id="5" name="Text 1"/>
          <p:cNvSpPr/>
          <p:nvPr/>
        </p:nvSpPr>
        <p:spPr>
          <a:xfrm>
            <a:off x="6315432" y="2098358"/>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Excel permette di ordinare lunghi elenchi di dati in modo crescente o decrescente. Selezionare l'area da ordinare, cliccare sul pulsante "Ordina e filtra" nella scheda Home e scegliere l'opzione desiderata.</a:t>
            </a:r>
            <a:endParaRPr lang="en-US" sz="1850" dirty="0"/>
          </a:p>
        </p:txBody>
      </p:sp>
      <p:sp>
        <p:nvSpPr>
          <p:cNvPr id="6" name="Shape 2"/>
          <p:cNvSpPr/>
          <p:nvPr/>
        </p:nvSpPr>
        <p:spPr>
          <a:xfrm>
            <a:off x="6315432" y="3502104"/>
            <a:ext cx="947499" cy="1761530"/>
          </a:xfrm>
          <a:prstGeom prst="roundRect">
            <a:avLst>
              <a:gd name="adj" fmla="val 360013"/>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pic>
        <p:nvPicPr>
          <p:cNvPr id="7"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11541" y="4205168"/>
            <a:ext cx="355282" cy="355283"/>
          </a:xfrm>
          <a:prstGeom prst="rect">
            <a:avLst/>
          </a:prstGeom>
        </p:spPr>
      </p:pic>
      <p:sp>
        <p:nvSpPr>
          <p:cNvPr id="8" name="Text 3"/>
          <p:cNvSpPr/>
          <p:nvPr/>
        </p:nvSpPr>
        <p:spPr>
          <a:xfrm>
            <a:off x="7499747" y="3738920"/>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Crescente</a:t>
            </a:r>
            <a:endParaRPr lang="en-US" sz="2400" dirty="0"/>
          </a:p>
        </p:txBody>
      </p:sp>
      <p:sp>
        <p:nvSpPr>
          <p:cNvPr id="9" name="Text 4"/>
          <p:cNvSpPr/>
          <p:nvPr/>
        </p:nvSpPr>
        <p:spPr>
          <a:xfrm>
            <a:off x="7499747" y="4268629"/>
            <a:ext cx="6301621"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Dal più piccolo al più grande per numeri, dalla A alla Z per testo, dal meno recente al più recente per date.</a:t>
            </a:r>
            <a:endParaRPr lang="en-US" sz="1850" dirty="0"/>
          </a:p>
        </p:txBody>
      </p:sp>
      <p:sp>
        <p:nvSpPr>
          <p:cNvPr id="10" name="Shape 5"/>
          <p:cNvSpPr/>
          <p:nvPr/>
        </p:nvSpPr>
        <p:spPr>
          <a:xfrm>
            <a:off x="6315432" y="5500449"/>
            <a:ext cx="947499" cy="1761530"/>
          </a:xfrm>
          <a:prstGeom prst="roundRect">
            <a:avLst>
              <a:gd name="adj" fmla="val 360013"/>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pic>
        <p:nvPicPr>
          <p:cNvPr id="11" name="Image 3"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11541" y="6203513"/>
            <a:ext cx="355282" cy="355283"/>
          </a:xfrm>
          <a:prstGeom prst="rect">
            <a:avLst/>
          </a:prstGeom>
        </p:spPr>
      </p:pic>
      <p:sp>
        <p:nvSpPr>
          <p:cNvPr id="12" name="Text 6"/>
          <p:cNvSpPr/>
          <p:nvPr/>
        </p:nvSpPr>
        <p:spPr>
          <a:xfrm>
            <a:off x="7499747" y="5737265"/>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Decrescente</a:t>
            </a:r>
            <a:endParaRPr lang="en-US" sz="2400" dirty="0"/>
          </a:p>
        </p:txBody>
      </p:sp>
      <p:sp>
        <p:nvSpPr>
          <p:cNvPr id="13" name="Text 7"/>
          <p:cNvSpPr/>
          <p:nvPr/>
        </p:nvSpPr>
        <p:spPr>
          <a:xfrm>
            <a:off x="7499747" y="6266974"/>
            <a:ext cx="6301621"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Dal più grande al più piccolo, dalla Z alla A, dal più recente al meno recente.</a:t>
            </a:r>
            <a:endParaRPr lang="en-US" sz="1850" dirty="0"/>
          </a:p>
        </p:txBody>
      </p:sp>
      <p:sp>
        <p:nvSpPr>
          <p:cNvPr id="14" name="Text 8"/>
          <p:cNvSpPr/>
          <p:nvPr/>
        </p:nvSpPr>
        <p:spPr>
          <a:xfrm>
            <a:off x="56284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5" name="Text 9"/>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17</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29032" y="1899880"/>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Copiare e Spostare Celle</a:t>
            </a:r>
            <a:endParaRPr lang="en-US" sz="4850" dirty="0"/>
          </a:p>
        </p:txBody>
      </p:sp>
      <p:sp>
        <p:nvSpPr>
          <p:cNvPr id="3" name="Shape 1"/>
          <p:cNvSpPr/>
          <p:nvPr/>
        </p:nvSpPr>
        <p:spPr>
          <a:xfrm>
            <a:off x="829032" y="3149084"/>
            <a:ext cx="4166235" cy="2155865"/>
          </a:xfrm>
          <a:prstGeom prst="roundRect">
            <a:avLst>
              <a:gd name="adj" fmla="val 42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Text 2"/>
          <p:cNvSpPr/>
          <p:nvPr/>
        </p:nvSpPr>
        <p:spPr>
          <a:xfrm>
            <a:off x="1073468" y="3393519"/>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Selezionare</a:t>
            </a:r>
            <a:endParaRPr lang="en-US" sz="2400" dirty="0"/>
          </a:p>
        </p:txBody>
      </p:sp>
      <p:sp>
        <p:nvSpPr>
          <p:cNvPr id="5" name="Text 3"/>
          <p:cNvSpPr/>
          <p:nvPr/>
        </p:nvSpPr>
        <p:spPr>
          <a:xfrm>
            <a:off x="1073468" y="3923228"/>
            <a:ext cx="3677364"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Evidenziare la cella o il gruppo di celle da copiare o spostare.</a:t>
            </a:r>
            <a:endParaRPr lang="en-US" sz="1850" dirty="0"/>
          </a:p>
        </p:txBody>
      </p:sp>
      <p:sp>
        <p:nvSpPr>
          <p:cNvPr id="6" name="Shape 4"/>
          <p:cNvSpPr/>
          <p:nvPr/>
        </p:nvSpPr>
        <p:spPr>
          <a:xfrm>
            <a:off x="5232083" y="3149084"/>
            <a:ext cx="4166235" cy="2155865"/>
          </a:xfrm>
          <a:prstGeom prst="roundRect">
            <a:avLst>
              <a:gd name="adj" fmla="val 42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5"/>
          <p:cNvSpPr/>
          <p:nvPr/>
        </p:nvSpPr>
        <p:spPr>
          <a:xfrm>
            <a:off x="5476518" y="3393519"/>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Copiare/Tagliare</a:t>
            </a:r>
            <a:endParaRPr lang="en-US" sz="2400" dirty="0"/>
          </a:p>
        </p:txBody>
      </p:sp>
      <p:sp>
        <p:nvSpPr>
          <p:cNvPr id="8" name="Text 6"/>
          <p:cNvSpPr/>
          <p:nvPr/>
        </p:nvSpPr>
        <p:spPr>
          <a:xfrm>
            <a:off x="5476518" y="3923228"/>
            <a:ext cx="3677364"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Usare i pulsanti Copia o Taglia nella scheda Home o il menu contestuale del tasto destro.</a:t>
            </a:r>
            <a:endParaRPr lang="en-US" sz="1850" dirty="0"/>
          </a:p>
        </p:txBody>
      </p:sp>
      <p:sp>
        <p:nvSpPr>
          <p:cNvPr id="9" name="Shape 7"/>
          <p:cNvSpPr/>
          <p:nvPr/>
        </p:nvSpPr>
        <p:spPr>
          <a:xfrm>
            <a:off x="9635133" y="3149084"/>
            <a:ext cx="4166235" cy="2155865"/>
          </a:xfrm>
          <a:prstGeom prst="roundRect">
            <a:avLst>
              <a:gd name="adj" fmla="val 42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8"/>
          <p:cNvSpPr/>
          <p:nvPr/>
        </p:nvSpPr>
        <p:spPr>
          <a:xfrm>
            <a:off x="9879568" y="3393519"/>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Incollare</a:t>
            </a:r>
            <a:endParaRPr lang="en-US" sz="2400" dirty="0"/>
          </a:p>
        </p:txBody>
      </p:sp>
      <p:sp>
        <p:nvSpPr>
          <p:cNvPr id="11" name="Text 9"/>
          <p:cNvSpPr/>
          <p:nvPr/>
        </p:nvSpPr>
        <p:spPr>
          <a:xfrm>
            <a:off x="9879568" y="3923228"/>
            <a:ext cx="3677364"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Posizionarsi nella cella di destinazione e cliccare Incolla. I dati appariranno nella nuova posizione.</a:t>
            </a:r>
            <a:endParaRPr lang="en-US" sz="1850" dirty="0"/>
          </a:p>
        </p:txBody>
      </p:sp>
      <p:sp>
        <p:nvSpPr>
          <p:cNvPr id="12" name="Text 10"/>
          <p:cNvSpPr/>
          <p:nvPr/>
        </p:nvSpPr>
        <p:spPr>
          <a:xfrm>
            <a:off x="829032" y="5571411"/>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Queste operazioni funzionano anche tra fogli diversi e tra cartelle diverse. Il riempimento automatico permette di copiare rapidamente dati trascinando l'angolo inferiore destro della cella.</a:t>
            </a:r>
            <a:endParaRPr lang="en-US" sz="1850" dirty="0"/>
          </a:p>
        </p:txBody>
      </p:sp>
      <p:sp>
        <p:nvSpPr>
          <p:cNvPr id="13" name="Text 11"/>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4" name="Text 12"/>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18</a:t>
            </a:r>
            <a:endParaRPr lang="en-US" sz="1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118598"/>
            <a:ext cx="4894302" cy="3992285"/>
          </a:xfrm>
          <a:prstGeom prst="rect">
            <a:avLst/>
          </a:prstGeom>
        </p:spPr>
      </p:pic>
      <p:sp>
        <p:nvSpPr>
          <p:cNvPr id="4" name="Text 0"/>
          <p:cNvSpPr/>
          <p:nvPr/>
        </p:nvSpPr>
        <p:spPr>
          <a:xfrm>
            <a:off x="829032" y="2089309"/>
            <a:ext cx="6618803"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Riempimento Automatico</a:t>
            </a:r>
            <a:endParaRPr lang="en-US" sz="4850" dirty="0"/>
          </a:p>
        </p:txBody>
      </p:sp>
      <p:sp>
        <p:nvSpPr>
          <p:cNvPr id="5" name="Text 1"/>
          <p:cNvSpPr/>
          <p:nvPr/>
        </p:nvSpPr>
        <p:spPr>
          <a:xfrm>
            <a:off x="829032" y="3220045"/>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Il riempimento automatico è uno strumento potente per copiare dati o creare serie. Posizionare il puntatore sull'angolo inferiore destro di una cella: il cursore diventa una sottile croce nera. Trascinare in orizzontale o verticale per estendere i dati.</a:t>
            </a:r>
            <a:endParaRPr lang="en-US" sz="1850" dirty="0"/>
          </a:p>
        </p:txBody>
      </p:sp>
      <p:sp>
        <p:nvSpPr>
          <p:cNvPr id="6" name="Text 2"/>
          <p:cNvSpPr/>
          <p:nvPr/>
        </p:nvSpPr>
        <p:spPr>
          <a:xfrm>
            <a:off x="829032" y="5002887"/>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Excel riconosce automaticamente pattern: se si scrive "gennaio" e si trascina, appariranno i mesi successivi. Con numeri, se si inserisce 2 e 4 in celle consecutive e si trascina, Excel continuerà la serie: 6, 8, 10, ecc.</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19</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829032" y="1822490"/>
            <a:ext cx="1561386" cy="445175"/>
          </a:xfrm>
          <a:prstGeom prst="roundRect">
            <a:avLst>
              <a:gd name="adj" fmla="val 2054"/>
            </a:avLst>
          </a:prstGeom>
          <a:solidFill>
            <a:srgbClr val="CCDDFF"/>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1074" y="1950363"/>
            <a:ext cx="189428" cy="189428"/>
          </a:xfrm>
          <a:prstGeom prst="rect">
            <a:avLst/>
          </a:prstGeom>
        </p:spPr>
      </p:pic>
      <p:sp>
        <p:nvSpPr>
          <p:cNvPr id="4" name="Text 1"/>
          <p:cNvSpPr/>
          <p:nvPr/>
        </p:nvSpPr>
        <p:spPr>
          <a:xfrm>
            <a:off x="1255157" y="1893451"/>
            <a:ext cx="993219" cy="303252"/>
          </a:xfrm>
          <a:prstGeom prst="rect">
            <a:avLst/>
          </a:prstGeom>
          <a:noFill/>
          <a:ln/>
        </p:spPr>
        <p:txBody>
          <a:bodyPr wrap="none" lIns="0" tIns="0" rIns="0" bIns="0" rtlCol="0" anchor="t"/>
          <a:lstStyle/>
          <a:p>
            <a:pPr algn="l" indent="0" marL="0">
              <a:lnSpc>
                <a:spcPts val="2350"/>
              </a:lnSpc>
              <a:buNone/>
            </a:pPr>
            <a:r>
              <a:rPr lang="en-US" sz="1450" dirty="0">
                <a:solidFill>
                  <a:srgbClr val="030303"/>
                </a:solidFill>
                <a:latin typeface="Ancizar Serif" pitchFamily="34" charset="0"/>
                <a:ea typeface="Ancizar Serif" pitchFamily="34" charset="-122"/>
                <a:cs typeface="Ancizar Serif" pitchFamily="34" charset="-120"/>
              </a:rPr>
              <a:t>CAPITOLO 1</a:t>
            </a:r>
            <a:endParaRPr lang="en-US" sz="1450" dirty="0"/>
          </a:p>
        </p:txBody>
      </p:sp>
      <p:sp>
        <p:nvSpPr>
          <p:cNvPr id="5" name="Text 2"/>
          <p:cNvSpPr/>
          <p:nvPr/>
        </p:nvSpPr>
        <p:spPr>
          <a:xfrm>
            <a:off x="829032" y="2362319"/>
            <a:ext cx="8453676"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Lavorare con il Foglio Elettronico</a:t>
            </a:r>
            <a:endParaRPr lang="en-US" sz="4850" dirty="0"/>
          </a:p>
        </p:txBody>
      </p:sp>
      <p:sp>
        <p:nvSpPr>
          <p:cNvPr id="6" name="Shape 3"/>
          <p:cNvSpPr/>
          <p:nvPr/>
        </p:nvSpPr>
        <p:spPr>
          <a:xfrm>
            <a:off x="829032" y="3493056"/>
            <a:ext cx="4166235" cy="2914055"/>
          </a:xfrm>
          <a:prstGeom prst="roundRect">
            <a:avLst>
              <a:gd name="adj" fmla="val 31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4"/>
          <p:cNvSpPr/>
          <p:nvPr/>
        </p:nvSpPr>
        <p:spPr>
          <a:xfrm>
            <a:off x="1073468" y="3737491"/>
            <a:ext cx="3164681"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Apertura del Programma</a:t>
            </a:r>
            <a:endParaRPr lang="en-US" sz="2400" dirty="0"/>
          </a:p>
        </p:txBody>
      </p:sp>
      <p:sp>
        <p:nvSpPr>
          <p:cNvPr id="8" name="Text 5"/>
          <p:cNvSpPr/>
          <p:nvPr/>
        </p:nvSpPr>
        <p:spPr>
          <a:xfrm>
            <a:off x="1073468" y="4267200"/>
            <a:ext cx="3677364" cy="189547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Cliccare su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Start</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scorrere l'elenco dei programmi e selezionare Excel. Il programma si avvia automaticamente anche aprendo file con estensione</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 .xlsx </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o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.xls</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t>
            </a:r>
            <a:endParaRPr lang="en-US" sz="1850" dirty="0"/>
          </a:p>
        </p:txBody>
      </p:sp>
      <p:sp>
        <p:nvSpPr>
          <p:cNvPr id="9" name="Shape 6"/>
          <p:cNvSpPr/>
          <p:nvPr/>
        </p:nvSpPr>
        <p:spPr>
          <a:xfrm>
            <a:off x="5232083" y="3493056"/>
            <a:ext cx="4166235" cy="2914055"/>
          </a:xfrm>
          <a:prstGeom prst="roundRect">
            <a:avLst>
              <a:gd name="adj" fmla="val 31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7"/>
          <p:cNvSpPr/>
          <p:nvPr/>
        </p:nvSpPr>
        <p:spPr>
          <a:xfrm>
            <a:off x="5476518" y="3737491"/>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Gestione Cartelle</a:t>
            </a:r>
            <a:endParaRPr lang="en-US" sz="2400" dirty="0"/>
          </a:p>
        </p:txBody>
      </p:sp>
      <p:sp>
        <p:nvSpPr>
          <p:cNvPr id="11" name="Text 8"/>
          <p:cNvSpPr/>
          <p:nvPr/>
        </p:nvSpPr>
        <p:spPr>
          <a:xfrm>
            <a:off x="5476518" y="4267200"/>
            <a:ext cx="3677364"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aprire cartelle esistenti, individuarle nella colonna di sinistra o utilizzare il pulsante Sfoglia per accedere ai file locali o online.</a:t>
            </a:r>
            <a:endParaRPr lang="en-US" sz="1850" dirty="0"/>
          </a:p>
        </p:txBody>
      </p:sp>
      <p:sp>
        <p:nvSpPr>
          <p:cNvPr id="12" name="Shape 9"/>
          <p:cNvSpPr/>
          <p:nvPr/>
        </p:nvSpPr>
        <p:spPr>
          <a:xfrm>
            <a:off x="9635133" y="3493056"/>
            <a:ext cx="4166235" cy="2914055"/>
          </a:xfrm>
          <a:prstGeom prst="roundRect">
            <a:avLst>
              <a:gd name="adj" fmla="val 31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3" name="Text 10"/>
          <p:cNvSpPr/>
          <p:nvPr/>
        </p:nvSpPr>
        <p:spPr>
          <a:xfrm>
            <a:off x="9879568" y="3737491"/>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Chiusura Sicura</a:t>
            </a:r>
            <a:endParaRPr lang="en-US" sz="2400" dirty="0"/>
          </a:p>
        </p:txBody>
      </p:sp>
      <p:sp>
        <p:nvSpPr>
          <p:cNvPr id="14" name="Text 11"/>
          <p:cNvSpPr/>
          <p:nvPr/>
        </p:nvSpPr>
        <p:spPr>
          <a:xfrm>
            <a:off x="9879568" y="4267200"/>
            <a:ext cx="3677364"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Chiudere Excel cliccando sulla X in alto a destra o premendo Alt+F4. Salvare sempre le modifiche quando richiesto.</a:t>
            </a:r>
            <a:endParaRPr lang="en-US" sz="1850" dirty="0"/>
          </a:p>
        </p:txBody>
      </p:sp>
      <p:sp>
        <p:nvSpPr>
          <p:cNvPr id="15" name="Text 1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3"/>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a:t>
            </a:r>
            <a:endParaRPr lang="en-US" sz="13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29032" y="1710333"/>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Cancellare Contenuti</a:t>
            </a:r>
            <a:endParaRPr lang="en-US" sz="4850" dirty="0"/>
          </a:p>
        </p:txBody>
      </p:sp>
      <p:sp>
        <p:nvSpPr>
          <p:cNvPr id="3" name="Shape 1"/>
          <p:cNvSpPr/>
          <p:nvPr/>
        </p:nvSpPr>
        <p:spPr>
          <a:xfrm>
            <a:off x="829032" y="2959537"/>
            <a:ext cx="3065383"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Text 2"/>
          <p:cNvSpPr/>
          <p:nvPr/>
        </p:nvSpPr>
        <p:spPr>
          <a:xfrm>
            <a:off x="1073468" y="3203972"/>
            <a:ext cx="257651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Cancella Tutto</a:t>
            </a:r>
            <a:endParaRPr lang="en-US" sz="2400" dirty="0"/>
          </a:p>
        </p:txBody>
      </p:sp>
      <p:sp>
        <p:nvSpPr>
          <p:cNvPr id="5" name="Text 3"/>
          <p:cNvSpPr/>
          <p:nvPr/>
        </p:nvSpPr>
        <p:spPr>
          <a:xfrm>
            <a:off x="1073468" y="3733681"/>
            <a:ext cx="257651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Elimina contenuto, formati, commenti e collegamenti della cella selezionata.</a:t>
            </a:r>
            <a:endParaRPr lang="en-US" sz="1850" dirty="0"/>
          </a:p>
        </p:txBody>
      </p:sp>
      <p:sp>
        <p:nvSpPr>
          <p:cNvPr id="6" name="Shape 4"/>
          <p:cNvSpPr/>
          <p:nvPr/>
        </p:nvSpPr>
        <p:spPr>
          <a:xfrm>
            <a:off x="4131231" y="2959537"/>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5"/>
          <p:cNvSpPr/>
          <p:nvPr/>
        </p:nvSpPr>
        <p:spPr>
          <a:xfrm>
            <a:off x="4375666" y="3203972"/>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Cancella Formati</a:t>
            </a:r>
            <a:endParaRPr lang="en-US" sz="2400" dirty="0"/>
          </a:p>
        </p:txBody>
      </p:sp>
      <p:sp>
        <p:nvSpPr>
          <p:cNvPr id="8" name="Text 6"/>
          <p:cNvSpPr/>
          <p:nvPr/>
        </p:nvSpPr>
        <p:spPr>
          <a:xfrm>
            <a:off x="4375666" y="3733681"/>
            <a:ext cx="257663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Rimuove solo la formattazione, mantenendo il contenuto della cella.</a:t>
            </a:r>
            <a:endParaRPr lang="en-US" sz="1850" dirty="0"/>
          </a:p>
        </p:txBody>
      </p:sp>
      <p:sp>
        <p:nvSpPr>
          <p:cNvPr id="9" name="Shape 7"/>
          <p:cNvSpPr/>
          <p:nvPr/>
        </p:nvSpPr>
        <p:spPr>
          <a:xfrm>
            <a:off x="7433548" y="2959537"/>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8"/>
          <p:cNvSpPr/>
          <p:nvPr/>
        </p:nvSpPr>
        <p:spPr>
          <a:xfrm>
            <a:off x="7677983" y="3203972"/>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Cancella Contenuto</a:t>
            </a:r>
            <a:endParaRPr lang="en-US" sz="2400" dirty="0"/>
          </a:p>
        </p:txBody>
      </p:sp>
      <p:sp>
        <p:nvSpPr>
          <p:cNvPr id="11" name="Text 9"/>
          <p:cNvSpPr/>
          <p:nvPr/>
        </p:nvSpPr>
        <p:spPr>
          <a:xfrm>
            <a:off x="7677983" y="3733681"/>
            <a:ext cx="2576632"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Elimina numeri e formule ma preserva il formato applicato.</a:t>
            </a:r>
            <a:endParaRPr lang="en-US" sz="1850" dirty="0"/>
          </a:p>
        </p:txBody>
      </p:sp>
      <p:sp>
        <p:nvSpPr>
          <p:cNvPr id="12" name="Shape 10"/>
          <p:cNvSpPr/>
          <p:nvPr/>
        </p:nvSpPr>
        <p:spPr>
          <a:xfrm>
            <a:off x="10735866" y="2959537"/>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3" name="Text 11"/>
          <p:cNvSpPr/>
          <p:nvPr/>
        </p:nvSpPr>
        <p:spPr>
          <a:xfrm>
            <a:off x="10980301" y="3203972"/>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Cancella Commenti</a:t>
            </a:r>
            <a:endParaRPr lang="en-US" sz="2400" dirty="0"/>
          </a:p>
        </p:txBody>
      </p:sp>
      <p:sp>
        <p:nvSpPr>
          <p:cNvPr id="14" name="Text 12"/>
          <p:cNvSpPr/>
          <p:nvPr/>
        </p:nvSpPr>
        <p:spPr>
          <a:xfrm>
            <a:off x="10980301" y="3733681"/>
            <a:ext cx="2576632"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Rimuove solo le note associate alla cella senza toccare il resto.</a:t>
            </a:r>
            <a:endParaRPr lang="en-US" sz="1850" dirty="0"/>
          </a:p>
        </p:txBody>
      </p:sp>
      <p:sp>
        <p:nvSpPr>
          <p:cNvPr id="15" name="Text 13"/>
          <p:cNvSpPr/>
          <p:nvPr/>
        </p:nvSpPr>
        <p:spPr>
          <a:xfrm>
            <a:off x="829032" y="5760958"/>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Il metodo più rapido è selezionare la cella e premere il tasto Canc. Per opzioni avanzate, utilizzare il pulsante Cancella nel gruppo Modifica della scheda Home.</a:t>
            </a:r>
            <a:endParaRPr lang="en-US" sz="1850" dirty="0"/>
          </a:p>
        </p:txBody>
      </p:sp>
      <p:sp>
        <p:nvSpPr>
          <p:cNvPr id="16" name="Text 1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7" name="Text 1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20</a:t>
            </a:r>
            <a:endParaRPr lang="en-US"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95989" y="2034659"/>
            <a:ext cx="4894302" cy="4160163"/>
          </a:xfrm>
          <a:prstGeom prst="rect">
            <a:avLst/>
          </a:prstGeom>
        </p:spPr>
      </p:pic>
      <p:sp>
        <p:nvSpPr>
          <p:cNvPr id="4" name="Shape 0"/>
          <p:cNvSpPr/>
          <p:nvPr/>
        </p:nvSpPr>
        <p:spPr>
          <a:xfrm>
            <a:off x="6315432" y="2008942"/>
            <a:ext cx="1561386" cy="445175"/>
          </a:xfrm>
          <a:prstGeom prst="roundRect">
            <a:avLst>
              <a:gd name="adj" fmla="val 2054"/>
            </a:avLst>
          </a:prstGeom>
          <a:solidFill>
            <a:srgbClr val="CCDDFF"/>
          </a:solidFill>
          <a:ln/>
        </p:spPr>
      </p:sp>
      <p:pic>
        <p:nvPicPr>
          <p:cNvPr id="5"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7474" y="2136815"/>
            <a:ext cx="189428" cy="189428"/>
          </a:xfrm>
          <a:prstGeom prst="rect">
            <a:avLst/>
          </a:prstGeom>
        </p:spPr>
      </p:pic>
      <p:sp>
        <p:nvSpPr>
          <p:cNvPr id="6" name="Text 1"/>
          <p:cNvSpPr/>
          <p:nvPr/>
        </p:nvSpPr>
        <p:spPr>
          <a:xfrm>
            <a:off x="6741557" y="2079903"/>
            <a:ext cx="993219" cy="303252"/>
          </a:xfrm>
          <a:prstGeom prst="rect">
            <a:avLst/>
          </a:prstGeom>
          <a:noFill/>
          <a:ln/>
        </p:spPr>
        <p:txBody>
          <a:bodyPr wrap="none" lIns="0" tIns="0" rIns="0" bIns="0" rtlCol="0" anchor="t"/>
          <a:lstStyle/>
          <a:p>
            <a:pPr algn="l" indent="0" marL="0">
              <a:lnSpc>
                <a:spcPts val="2350"/>
              </a:lnSpc>
              <a:buNone/>
            </a:pPr>
            <a:r>
              <a:rPr lang="en-US" sz="1450" dirty="0">
                <a:solidFill>
                  <a:srgbClr val="030303"/>
                </a:solidFill>
                <a:latin typeface="Ancizar Serif" pitchFamily="34" charset="0"/>
                <a:ea typeface="Ancizar Serif" pitchFamily="34" charset="-122"/>
                <a:cs typeface="Ancizar Serif" pitchFamily="34" charset="-120"/>
              </a:rPr>
              <a:t>CAPITOLO 3</a:t>
            </a:r>
            <a:endParaRPr lang="en-US" sz="1450" dirty="0"/>
          </a:p>
        </p:txBody>
      </p:sp>
      <p:sp>
        <p:nvSpPr>
          <p:cNvPr id="7" name="Text 2"/>
          <p:cNvSpPr/>
          <p:nvPr/>
        </p:nvSpPr>
        <p:spPr>
          <a:xfrm>
            <a:off x="6315432" y="2548771"/>
            <a:ext cx="6829782"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Gestione di Fogli di Lavoro</a:t>
            </a:r>
            <a:endParaRPr lang="en-US" sz="4850" dirty="0"/>
          </a:p>
        </p:txBody>
      </p:sp>
      <p:sp>
        <p:nvSpPr>
          <p:cNvPr id="8" name="Text 3"/>
          <p:cNvSpPr/>
          <p:nvPr/>
        </p:nvSpPr>
        <p:spPr>
          <a:xfrm>
            <a:off x="6315432" y="3679508"/>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Una cartella di lavoro Excel può contenere più fogli. Le linguette dei fogli si trovano in basso e permettono di organizzare dati correlati in sezioni separate ma facilmente accessibili.</a:t>
            </a:r>
            <a:endParaRPr lang="en-US" sz="1850" dirty="0"/>
          </a:p>
        </p:txBody>
      </p:sp>
      <p:sp>
        <p:nvSpPr>
          <p:cNvPr id="9" name="Text 4"/>
          <p:cNvSpPr/>
          <p:nvPr/>
        </p:nvSpPr>
        <p:spPr>
          <a:xfrm>
            <a:off x="6315432" y="5083254"/>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spostarsi tra i fogli, cliccare sulla linguetta corrispondente. Se i fogli sono numerosi, utilizzare le frecce di navigazione a sinistra delle linguette per visualizzare fogli non immediatamente visibili.</a:t>
            </a:r>
            <a:endParaRPr lang="en-US" sz="1850" dirty="0"/>
          </a:p>
        </p:txBody>
      </p:sp>
      <p:sp>
        <p:nvSpPr>
          <p:cNvPr id="10" name="Text 5"/>
          <p:cNvSpPr/>
          <p:nvPr/>
        </p:nvSpPr>
        <p:spPr>
          <a:xfrm>
            <a:off x="56284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1" name="Text 6"/>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21</a:t>
            </a:r>
            <a:endParaRPr lang="en-US" sz="1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29032" y="1633776"/>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Gestire Righe e Colonne</a:t>
            </a:r>
            <a:endParaRPr lang="en-US" sz="4850" dirty="0"/>
          </a:p>
        </p:txBody>
      </p:sp>
      <p:sp>
        <p:nvSpPr>
          <p:cNvPr id="3" name="Text 1"/>
          <p:cNvSpPr/>
          <p:nvPr/>
        </p:nvSpPr>
        <p:spPr>
          <a:xfrm>
            <a:off x="829032" y="3001327"/>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Selezionare Righe</a:t>
            </a:r>
            <a:endParaRPr lang="en-US" sz="2400" dirty="0"/>
          </a:p>
        </p:txBody>
      </p:sp>
      <p:sp>
        <p:nvSpPr>
          <p:cNvPr id="4" name="Text 2"/>
          <p:cNvSpPr/>
          <p:nvPr/>
        </p:nvSpPr>
        <p:spPr>
          <a:xfrm>
            <a:off x="829032" y="3625810"/>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Cliccare sui numeri a sinistra per selezionare righe intere. Trascinare per selezionare righe adiacenti, tenere Ctrl per righe non adiacenti.</a:t>
            </a:r>
            <a:endParaRPr lang="en-US" sz="1850" dirty="0"/>
          </a:p>
        </p:txBody>
      </p:sp>
      <p:sp>
        <p:nvSpPr>
          <p:cNvPr id="5" name="Text 3"/>
          <p:cNvSpPr/>
          <p:nvPr/>
        </p:nvSpPr>
        <p:spPr>
          <a:xfrm>
            <a:off x="829032" y="4999911"/>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Selezionare Colonne</a:t>
            </a:r>
            <a:endParaRPr lang="en-US" sz="2400" dirty="0"/>
          </a:p>
        </p:txBody>
      </p:sp>
      <p:sp>
        <p:nvSpPr>
          <p:cNvPr id="6" name="Text 4"/>
          <p:cNvSpPr/>
          <p:nvPr/>
        </p:nvSpPr>
        <p:spPr>
          <a:xfrm>
            <a:off x="829032" y="5624393"/>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Cliccare sulle lettere in alto per selezionare colonne intere. Stesso metodo per selezioni multiple.</a:t>
            </a:r>
            <a:endParaRPr lang="en-US" sz="1850" dirty="0"/>
          </a:p>
        </p:txBody>
      </p:sp>
      <p:sp>
        <p:nvSpPr>
          <p:cNvPr id="7" name="Text 5"/>
          <p:cNvSpPr/>
          <p:nvPr/>
        </p:nvSpPr>
        <p:spPr>
          <a:xfrm>
            <a:off x="7611785" y="3001327"/>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Inserire ed Eliminare</a:t>
            </a:r>
            <a:endParaRPr lang="en-US" sz="2400" dirty="0"/>
          </a:p>
        </p:txBody>
      </p:sp>
      <p:sp>
        <p:nvSpPr>
          <p:cNvPr id="8" name="Text 6"/>
          <p:cNvSpPr/>
          <p:nvPr/>
        </p:nvSpPr>
        <p:spPr>
          <a:xfrm>
            <a:off x="7611785" y="3625810"/>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Dopo aver selezionato, usare i pulsanti Inserisci o Elimina nella scheda Home. Le nuove righe appaiono sopra la selezione, le colonne a sinistra.</a:t>
            </a:r>
            <a:endParaRPr lang="en-US" sz="1850" dirty="0"/>
          </a:p>
        </p:txBody>
      </p:sp>
      <p:sp>
        <p:nvSpPr>
          <p:cNvPr id="9" name="Text 7"/>
          <p:cNvSpPr/>
          <p:nvPr/>
        </p:nvSpPr>
        <p:spPr>
          <a:xfrm>
            <a:off x="7611785" y="4976217"/>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Attenzione: eliminare righe o colonne con dati usati in formule può causare errori di calcolo.</a:t>
            </a:r>
            <a:endParaRPr lang="en-US" sz="1850" dirty="0"/>
          </a:p>
        </p:txBody>
      </p:sp>
      <p:sp>
        <p:nvSpPr>
          <p:cNvPr id="10" name="Text 8"/>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1" name="Text 9"/>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22</a:t>
            </a:r>
            <a:endParaRPr lang="en-US" sz="13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10462" y="2409944"/>
            <a:ext cx="4953357" cy="3409593"/>
          </a:xfrm>
          <a:prstGeom prst="rect">
            <a:avLst/>
          </a:prstGeom>
        </p:spPr>
      </p:pic>
      <p:sp>
        <p:nvSpPr>
          <p:cNvPr id="4" name="Text 0"/>
          <p:cNvSpPr/>
          <p:nvPr/>
        </p:nvSpPr>
        <p:spPr>
          <a:xfrm>
            <a:off x="829032" y="866061"/>
            <a:ext cx="5583674" cy="697944"/>
          </a:xfrm>
          <a:prstGeom prst="rect">
            <a:avLst/>
          </a:prstGeom>
          <a:noFill/>
          <a:ln/>
        </p:spPr>
        <p:txBody>
          <a:bodyPr wrap="none" lIns="0" tIns="0" rIns="0" bIns="0" rtlCol="0" anchor="t"/>
          <a:lstStyle/>
          <a:p>
            <a:pPr algn="l" indent="0" marL="0">
              <a:lnSpc>
                <a:spcPts val="5450"/>
              </a:lnSpc>
              <a:buNone/>
            </a:pPr>
            <a:r>
              <a:rPr lang="en-US" sz="4350" dirty="0">
                <a:solidFill>
                  <a:srgbClr val="000103"/>
                </a:solidFill>
                <a:latin typeface="Ancizar Serif" pitchFamily="34" charset="0"/>
                <a:ea typeface="Ancizar Serif" pitchFamily="34" charset="-122"/>
                <a:cs typeface="Ancizar Serif" pitchFamily="34" charset="-120"/>
              </a:rPr>
              <a:t>Modificare Dimensioni</a:t>
            </a:r>
            <a:endParaRPr lang="en-US" sz="4350" dirty="0"/>
          </a:p>
        </p:txBody>
      </p:sp>
      <p:sp>
        <p:nvSpPr>
          <p:cNvPr id="5" name="Text 1"/>
          <p:cNvSpPr/>
          <p:nvPr/>
        </p:nvSpPr>
        <p:spPr>
          <a:xfrm>
            <a:off x="829032" y="1851779"/>
            <a:ext cx="7485936" cy="972264"/>
          </a:xfrm>
          <a:prstGeom prst="rect">
            <a:avLst/>
          </a:prstGeom>
          <a:noFill/>
          <a:ln/>
        </p:spPr>
        <p:txBody>
          <a:bodyPr wrap="squar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Per modificare larghezza colonne o altezza righe, posizionare il cursore sul bordo tra le intestazioni: il puntatore diventa una croce con frecce. Trascinare per ridimensionare manualmente.</a:t>
            </a:r>
            <a:endParaRPr lang="en-US" sz="1650" dirty="0"/>
          </a:p>
        </p:txBody>
      </p:sp>
      <p:sp>
        <p:nvSpPr>
          <p:cNvPr id="6" name="Shape 2"/>
          <p:cNvSpPr/>
          <p:nvPr/>
        </p:nvSpPr>
        <p:spPr>
          <a:xfrm>
            <a:off x="829032" y="3039904"/>
            <a:ext cx="479584" cy="479584"/>
          </a:xfrm>
          <a:prstGeom prst="roundRect">
            <a:avLst>
              <a:gd name="adj" fmla="val 1907"/>
            </a:avLst>
          </a:prstGeom>
          <a:solidFill>
            <a:srgbClr val="FFFFFF"/>
          </a:solidFill>
          <a:ln w="7620">
            <a:solidFill>
              <a:srgbClr val="D8D4D4"/>
            </a:solidFill>
            <a:prstDash val="solid"/>
          </a:ln>
          <a:effectLst>
            <a:outerShdw sx="100000" sy="100000" kx="0" ky="0" algn="bl" rotWithShape="0" blurRad="318770" dist="0" dir="0">
              <a:srgbClr val="333333">
                <a:alpha val="10000"/>
              </a:srgbClr>
            </a:outerShdw>
          </a:effectLst>
        </p:spPr>
      </p:sp>
      <p:sp>
        <p:nvSpPr>
          <p:cNvPr id="7" name="Text 3"/>
          <p:cNvSpPr/>
          <p:nvPr/>
        </p:nvSpPr>
        <p:spPr>
          <a:xfrm>
            <a:off x="1500426" y="3113127"/>
            <a:ext cx="2791778" cy="348972"/>
          </a:xfrm>
          <a:prstGeom prst="rect">
            <a:avLst/>
          </a:prstGeom>
          <a:noFill/>
          <a:ln/>
        </p:spPr>
        <p:txBody>
          <a:bodyPr wrap="none" lIns="0" tIns="0" rIns="0" bIns="0" rtlCol="0" anchor="t"/>
          <a:lstStyle/>
          <a:p>
            <a:pPr algn="l" indent="0" marL="0">
              <a:lnSpc>
                <a:spcPts val="2700"/>
              </a:lnSpc>
              <a:buNone/>
            </a:pPr>
            <a:r>
              <a:rPr lang="en-US" sz="2150" dirty="0">
                <a:solidFill>
                  <a:srgbClr val="030303"/>
                </a:solidFill>
                <a:latin typeface="Ancizar Serif" pitchFamily="34" charset="0"/>
                <a:ea typeface="Ancizar Serif" pitchFamily="34" charset="-122"/>
                <a:cs typeface="Ancizar Serif" pitchFamily="34" charset="-120"/>
              </a:rPr>
              <a:t>Altezza Righe</a:t>
            </a:r>
            <a:endParaRPr lang="en-US" sz="2150" dirty="0"/>
          </a:p>
        </p:txBody>
      </p:sp>
      <p:sp>
        <p:nvSpPr>
          <p:cNvPr id="8" name="Text 4"/>
          <p:cNvSpPr/>
          <p:nvPr/>
        </p:nvSpPr>
        <p:spPr>
          <a:xfrm>
            <a:off x="1500426" y="3577114"/>
            <a:ext cx="6814542" cy="648176"/>
          </a:xfrm>
          <a:prstGeom prst="rect">
            <a:avLst/>
          </a:prstGeom>
          <a:noFill/>
          <a:ln/>
        </p:spPr>
        <p:txBody>
          <a:bodyPr wrap="squar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Dal pulsante Formato nella scheda Home, scegliere "Altezza righe" per specificare un valore preciso in punti.</a:t>
            </a:r>
            <a:endParaRPr lang="en-US" sz="1650" dirty="0"/>
          </a:p>
        </p:txBody>
      </p:sp>
      <p:sp>
        <p:nvSpPr>
          <p:cNvPr id="9" name="Shape 5"/>
          <p:cNvSpPr/>
          <p:nvPr/>
        </p:nvSpPr>
        <p:spPr>
          <a:xfrm>
            <a:off x="829032" y="4609028"/>
            <a:ext cx="479584" cy="479584"/>
          </a:xfrm>
          <a:prstGeom prst="roundRect">
            <a:avLst>
              <a:gd name="adj" fmla="val 1907"/>
            </a:avLst>
          </a:prstGeom>
          <a:solidFill>
            <a:srgbClr val="FFFFFF"/>
          </a:solidFill>
          <a:ln w="7620">
            <a:solidFill>
              <a:srgbClr val="D8D4D4"/>
            </a:solidFill>
            <a:prstDash val="solid"/>
          </a:ln>
          <a:effectLst>
            <a:outerShdw sx="100000" sy="100000" kx="0" ky="0" algn="bl" rotWithShape="0" blurRad="318770" dist="0" dir="0">
              <a:srgbClr val="333333">
                <a:alpha val="10000"/>
              </a:srgbClr>
            </a:outerShdw>
          </a:effectLst>
        </p:spPr>
      </p:sp>
      <p:sp>
        <p:nvSpPr>
          <p:cNvPr id="10" name="Text 6"/>
          <p:cNvSpPr/>
          <p:nvPr/>
        </p:nvSpPr>
        <p:spPr>
          <a:xfrm>
            <a:off x="1500426" y="4682252"/>
            <a:ext cx="2791778" cy="348972"/>
          </a:xfrm>
          <a:prstGeom prst="rect">
            <a:avLst/>
          </a:prstGeom>
          <a:noFill/>
          <a:ln/>
        </p:spPr>
        <p:txBody>
          <a:bodyPr wrap="none" lIns="0" tIns="0" rIns="0" bIns="0" rtlCol="0" anchor="t"/>
          <a:lstStyle/>
          <a:p>
            <a:pPr algn="l" indent="0" marL="0">
              <a:lnSpc>
                <a:spcPts val="2700"/>
              </a:lnSpc>
              <a:buNone/>
            </a:pPr>
            <a:r>
              <a:rPr lang="en-US" sz="2150" dirty="0">
                <a:solidFill>
                  <a:srgbClr val="030303"/>
                </a:solidFill>
                <a:latin typeface="Ancizar Serif" pitchFamily="34" charset="0"/>
                <a:ea typeface="Ancizar Serif" pitchFamily="34" charset="-122"/>
                <a:cs typeface="Ancizar Serif" pitchFamily="34" charset="-120"/>
              </a:rPr>
              <a:t>Larghezza Colonne</a:t>
            </a:r>
            <a:endParaRPr lang="en-US" sz="2150" dirty="0"/>
          </a:p>
        </p:txBody>
      </p:sp>
      <p:sp>
        <p:nvSpPr>
          <p:cNvPr id="11" name="Text 7"/>
          <p:cNvSpPr/>
          <p:nvPr/>
        </p:nvSpPr>
        <p:spPr>
          <a:xfrm>
            <a:off x="1500426" y="5146238"/>
            <a:ext cx="6814542" cy="648176"/>
          </a:xfrm>
          <a:prstGeom prst="rect">
            <a:avLst/>
          </a:prstGeom>
          <a:noFill/>
          <a:ln/>
        </p:spPr>
        <p:txBody>
          <a:bodyPr wrap="squar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Similmente, "Larghezza colonne" permette di impostare dimensioni esatte. "Adatta" regola automaticamente alle dimensioni del contenuto.</a:t>
            </a:r>
            <a:endParaRPr lang="en-US" sz="1650" dirty="0"/>
          </a:p>
        </p:txBody>
      </p:sp>
      <p:sp>
        <p:nvSpPr>
          <p:cNvPr id="12" name="Shape 8"/>
          <p:cNvSpPr/>
          <p:nvPr/>
        </p:nvSpPr>
        <p:spPr>
          <a:xfrm>
            <a:off x="829032" y="6178153"/>
            <a:ext cx="479584" cy="479584"/>
          </a:xfrm>
          <a:prstGeom prst="roundRect">
            <a:avLst>
              <a:gd name="adj" fmla="val 1907"/>
            </a:avLst>
          </a:prstGeom>
          <a:solidFill>
            <a:srgbClr val="FFFFFF"/>
          </a:solidFill>
          <a:ln w="7620">
            <a:solidFill>
              <a:srgbClr val="D8D4D4"/>
            </a:solidFill>
            <a:prstDash val="solid"/>
          </a:ln>
          <a:effectLst>
            <a:outerShdw sx="100000" sy="100000" kx="0" ky="0" algn="bl" rotWithShape="0" blurRad="318770" dist="0" dir="0">
              <a:srgbClr val="333333">
                <a:alpha val="10000"/>
              </a:srgbClr>
            </a:outerShdw>
          </a:effectLst>
        </p:spPr>
      </p:sp>
      <p:sp>
        <p:nvSpPr>
          <p:cNvPr id="13" name="Text 9"/>
          <p:cNvSpPr/>
          <p:nvPr/>
        </p:nvSpPr>
        <p:spPr>
          <a:xfrm>
            <a:off x="1500426" y="6251377"/>
            <a:ext cx="2791778" cy="348972"/>
          </a:xfrm>
          <a:prstGeom prst="rect">
            <a:avLst/>
          </a:prstGeom>
          <a:noFill/>
          <a:ln/>
        </p:spPr>
        <p:txBody>
          <a:bodyPr wrap="none" lIns="0" tIns="0" rIns="0" bIns="0" rtlCol="0" anchor="t"/>
          <a:lstStyle/>
          <a:p>
            <a:pPr algn="l" indent="0" marL="0">
              <a:lnSpc>
                <a:spcPts val="2700"/>
              </a:lnSpc>
              <a:buNone/>
            </a:pPr>
            <a:r>
              <a:rPr lang="en-US" sz="2150" dirty="0">
                <a:solidFill>
                  <a:srgbClr val="030303"/>
                </a:solidFill>
                <a:latin typeface="Ancizar Serif" pitchFamily="34" charset="0"/>
                <a:ea typeface="Ancizar Serif" pitchFamily="34" charset="-122"/>
                <a:cs typeface="Ancizar Serif" pitchFamily="34" charset="-120"/>
              </a:rPr>
              <a:t>Larghezza Predefinita</a:t>
            </a:r>
            <a:endParaRPr lang="en-US" sz="2150" dirty="0"/>
          </a:p>
        </p:txBody>
      </p:sp>
      <p:sp>
        <p:nvSpPr>
          <p:cNvPr id="14" name="Text 10"/>
          <p:cNvSpPr/>
          <p:nvPr/>
        </p:nvSpPr>
        <p:spPr>
          <a:xfrm>
            <a:off x="1500426" y="6715363"/>
            <a:ext cx="6814542" cy="648176"/>
          </a:xfrm>
          <a:prstGeom prst="rect">
            <a:avLst/>
          </a:prstGeom>
          <a:noFill/>
          <a:ln/>
        </p:spPr>
        <p:txBody>
          <a:bodyPr wrap="squar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Imposta una larghezza standard per tutte le colonne del foglio, eccetto quelle modificate manualmente.</a:t>
            </a:r>
            <a:endParaRPr lang="en-US" sz="1650" dirty="0"/>
          </a:p>
        </p:txBody>
      </p:sp>
      <p:sp>
        <p:nvSpPr>
          <p:cNvPr id="15" name="Text 11"/>
          <p:cNvSpPr/>
          <p:nvPr/>
        </p:nvSpPr>
        <p:spPr>
          <a:xfrm>
            <a:off x="142042" y="7724537"/>
            <a:ext cx="1626989" cy="252055"/>
          </a:xfrm>
          <a:prstGeom prst="rect">
            <a:avLst/>
          </a:prstGeom>
          <a:noFill/>
          <a:ln/>
        </p:spPr>
        <p:txBody>
          <a:bodyPr wrap="none" lIns="0" tIns="0" rIns="0" bIns="0" rtlCol="0" anchor="t"/>
          <a:lstStyle/>
          <a:p>
            <a:pPr algn="l"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2"/>
          <p:cNvSpPr/>
          <p:nvPr/>
        </p:nvSpPr>
        <p:spPr>
          <a:xfrm>
            <a:off x="8629412" y="7724537"/>
            <a:ext cx="372547" cy="252055"/>
          </a:xfrm>
          <a:prstGeom prst="rect">
            <a:avLst/>
          </a:prstGeom>
          <a:noFill/>
          <a:ln/>
        </p:spPr>
        <p:txBody>
          <a:bodyPr wrap="none" lIns="0" tIns="0" rIns="0" bIns="0" rtlCol="0" anchor="t"/>
          <a:lstStyle/>
          <a:p>
            <a:pPr algn="r"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23</a:t>
            </a:r>
            <a:endParaRPr lang="en-US" sz="13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29032" y="1899880"/>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Bloccare Intestazioni</a:t>
            </a:r>
            <a:endParaRPr lang="en-US" sz="4850" dirty="0"/>
          </a:p>
        </p:txBody>
      </p:sp>
      <p:sp>
        <p:nvSpPr>
          <p:cNvPr id="3" name="Text 1"/>
          <p:cNvSpPr/>
          <p:nvPr/>
        </p:nvSpPr>
        <p:spPr>
          <a:xfrm>
            <a:off x="829032" y="3149084"/>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Quando si lavora con fogli di grandi dimensioni, è utile mantenere visibili le intestazioni durante lo scorrimento. Nella scheda Visualizza, gruppo Finestra, utilizzare il pulsante "Blocca riquadri".</a:t>
            </a:r>
            <a:endParaRPr lang="en-US" sz="1850" dirty="0"/>
          </a:p>
        </p:txBody>
      </p:sp>
      <p:sp>
        <p:nvSpPr>
          <p:cNvPr id="4" name="Shape 2"/>
          <p:cNvSpPr/>
          <p:nvPr/>
        </p:nvSpPr>
        <p:spPr>
          <a:xfrm>
            <a:off x="829032" y="4173736"/>
            <a:ext cx="12972336" cy="2155865"/>
          </a:xfrm>
          <a:prstGeom prst="roundRect">
            <a:avLst>
              <a:gd name="adj" fmla="val 42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5" name="Shape 3"/>
          <p:cNvSpPr/>
          <p:nvPr/>
        </p:nvSpPr>
        <p:spPr>
          <a:xfrm>
            <a:off x="836652" y="4181356"/>
            <a:ext cx="4318992" cy="2140625"/>
          </a:xfrm>
          <a:prstGeom prst="roundRect">
            <a:avLst>
              <a:gd name="adj" fmla="val 427"/>
            </a:avLst>
          </a:prstGeom>
          <a:solidFill>
            <a:srgbClr val="FFFFFF"/>
          </a:solidFill>
          <a:ln/>
        </p:spPr>
      </p:sp>
      <p:sp>
        <p:nvSpPr>
          <p:cNvPr id="6" name="Text 4"/>
          <p:cNvSpPr/>
          <p:nvPr/>
        </p:nvSpPr>
        <p:spPr>
          <a:xfrm>
            <a:off x="1073468" y="4418171"/>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Blocca Riga Superiore</a:t>
            </a:r>
            <a:endParaRPr lang="en-US" sz="2400" dirty="0"/>
          </a:p>
        </p:txBody>
      </p:sp>
      <p:sp>
        <p:nvSpPr>
          <p:cNvPr id="7" name="Text 5"/>
          <p:cNvSpPr/>
          <p:nvPr/>
        </p:nvSpPr>
        <p:spPr>
          <a:xfrm>
            <a:off x="1073468" y="4947880"/>
            <a:ext cx="3490079"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Mantiene visibile la prima riga durante lo scorrimento verticale.</a:t>
            </a:r>
            <a:endParaRPr lang="en-US" sz="1850" dirty="0"/>
          </a:p>
        </p:txBody>
      </p:sp>
      <p:sp>
        <p:nvSpPr>
          <p:cNvPr id="8" name="Shape 6"/>
          <p:cNvSpPr/>
          <p:nvPr/>
        </p:nvSpPr>
        <p:spPr>
          <a:xfrm>
            <a:off x="5155644" y="4181356"/>
            <a:ext cx="4318992" cy="2140625"/>
          </a:xfrm>
          <a:prstGeom prst="rect">
            <a:avLst/>
          </a:prstGeom>
          <a:solidFill>
            <a:srgbClr val="FFFFFF"/>
          </a:solidFill>
          <a:ln/>
        </p:spPr>
      </p:sp>
      <p:sp>
        <p:nvSpPr>
          <p:cNvPr id="9" name="Shape 7"/>
          <p:cNvSpPr/>
          <p:nvPr/>
        </p:nvSpPr>
        <p:spPr>
          <a:xfrm>
            <a:off x="5155644" y="4181356"/>
            <a:ext cx="30480" cy="2140625"/>
          </a:xfrm>
          <a:prstGeom prst="roundRect">
            <a:avLst>
              <a:gd name="adj" fmla="val 30000"/>
            </a:avLst>
          </a:prstGeom>
          <a:solidFill>
            <a:srgbClr val="D8D4D4"/>
          </a:solidFill>
          <a:ln/>
        </p:spPr>
      </p:sp>
      <p:sp>
        <p:nvSpPr>
          <p:cNvPr id="10" name="Text 8"/>
          <p:cNvSpPr/>
          <p:nvPr/>
        </p:nvSpPr>
        <p:spPr>
          <a:xfrm>
            <a:off x="5747742" y="4418171"/>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Blocca Prima Colonna</a:t>
            </a:r>
            <a:endParaRPr lang="en-US" sz="2400" dirty="0"/>
          </a:p>
        </p:txBody>
      </p:sp>
      <p:sp>
        <p:nvSpPr>
          <p:cNvPr id="11" name="Text 9"/>
          <p:cNvSpPr/>
          <p:nvPr/>
        </p:nvSpPr>
        <p:spPr>
          <a:xfrm>
            <a:off x="5747742" y="4947880"/>
            <a:ext cx="3134797"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Mantiene visibile la prima colonna durante lo scorrimento orizzontale.</a:t>
            </a:r>
            <a:endParaRPr lang="en-US" sz="1850" dirty="0"/>
          </a:p>
        </p:txBody>
      </p:sp>
      <p:sp>
        <p:nvSpPr>
          <p:cNvPr id="12" name="Shape 10"/>
          <p:cNvSpPr/>
          <p:nvPr/>
        </p:nvSpPr>
        <p:spPr>
          <a:xfrm>
            <a:off x="4859655" y="4955560"/>
            <a:ext cx="592098" cy="592098"/>
          </a:xfrm>
          <a:prstGeom prst="roundRect">
            <a:avLst>
              <a:gd name="adj" fmla="val 1544"/>
            </a:avLst>
          </a:prstGeom>
          <a:solidFill>
            <a:srgbClr val="FFFFFF">
              <a:alpha val="95000"/>
            </a:srgbClr>
          </a:solidFill>
          <a:ln w="30480">
            <a:solidFill>
              <a:srgbClr val="D8D4D4"/>
            </a:solidFill>
            <a:prstDash val="solid"/>
          </a:ln>
          <a:effectLst>
            <a:outerShdw sx="100000" sy="100000" kx="0" ky="0" algn="bl" rotWithShape="0" blurRad="354330" dist="0" dir="0">
              <a:srgbClr val="333333">
                <a:alpha val="10000"/>
              </a:srgbClr>
            </a:outerShdw>
          </a:effectLst>
        </p:spPr>
      </p:sp>
      <p:pic>
        <p:nvPicPr>
          <p:cNvPr id="1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007650" y="5103555"/>
            <a:ext cx="295989" cy="295989"/>
          </a:xfrm>
          <a:prstGeom prst="rect">
            <a:avLst/>
          </a:prstGeom>
        </p:spPr>
      </p:pic>
      <p:sp>
        <p:nvSpPr>
          <p:cNvPr id="14" name="Shape 11"/>
          <p:cNvSpPr/>
          <p:nvPr/>
        </p:nvSpPr>
        <p:spPr>
          <a:xfrm>
            <a:off x="9474637" y="4181356"/>
            <a:ext cx="4318992" cy="2140625"/>
          </a:xfrm>
          <a:prstGeom prst="rect">
            <a:avLst/>
          </a:prstGeom>
          <a:solidFill>
            <a:srgbClr val="FFFFFF"/>
          </a:solidFill>
          <a:ln/>
        </p:spPr>
      </p:sp>
      <p:sp>
        <p:nvSpPr>
          <p:cNvPr id="15" name="Shape 12"/>
          <p:cNvSpPr/>
          <p:nvPr/>
        </p:nvSpPr>
        <p:spPr>
          <a:xfrm>
            <a:off x="9474637" y="4181356"/>
            <a:ext cx="30480" cy="2140625"/>
          </a:xfrm>
          <a:prstGeom prst="roundRect">
            <a:avLst>
              <a:gd name="adj" fmla="val 30000"/>
            </a:avLst>
          </a:prstGeom>
          <a:solidFill>
            <a:srgbClr val="D8D4D4"/>
          </a:solidFill>
          <a:ln/>
        </p:spPr>
      </p:sp>
      <p:sp>
        <p:nvSpPr>
          <p:cNvPr id="16" name="Text 13"/>
          <p:cNvSpPr/>
          <p:nvPr/>
        </p:nvSpPr>
        <p:spPr>
          <a:xfrm>
            <a:off x="10066734" y="4418171"/>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Sblocca Riquadri</a:t>
            </a:r>
            <a:endParaRPr lang="en-US" sz="2400" dirty="0"/>
          </a:p>
        </p:txBody>
      </p:sp>
      <p:sp>
        <p:nvSpPr>
          <p:cNvPr id="17" name="Text 14"/>
          <p:cNvSpPr/>
          <p:nvPr/>
        </p:nvSpPr>
        <p:spPr>
          <a:xfrm>
            <a:off x="10066734" y="4947880"/>
            <a:ext cx="3490079"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Rimuove tutti i blocchi precedentemente impostati.</a:t>
            </a:r>
            <a:endParaRPr lang="en-US" sz="1850" dirty="0"/>
          </a:p>
        </p:txBody>
      </p:sp>
      <p:sp>
        <p:nvSpPr>
          <p:cNvPr id="18" name="Shape 15"/>
          <p:cNvSpPr/>
          <p:nvPr/>
        </p:nvSpPr>
        <p:spPr>
          <a:xfrm>
            <a:off x="9178647" y="4955560"/>
            <a:ext cx="592098" cy="592098"/>
          </a:xfrm>
          <a:prstGeom prst="roundRect">
            <a:avLst>
              <a:gd name="adj" fmla="val 1544"/>
            </a:avLst>
          </a:prstGeom>
          <a:solidFill>
            <a:srgbClr val="FFFFFF">
              <a:alpha val="95000"/>
            </a:srgbClr>
          </a:solidFill>
          <a:ln w="30480">
            <a:solidFill>
              <a:srgbClr val="D8D4D4"/>
            </a:solidFill>
            <a:prstDash val="solid"/>
          </a:ln>
          <a:effectLst>
            <a:outerShdw sx="100000" sy="100000" kx="0" ky="0" algn="bl" rotWithShape="0" blurRad="354330" dist="0" dir="0">
              <a:srgbClr val="333333">
                <a:alpha val="10000"/>
              </a:srgbClr>
            </a:outerShdw>
          </a:effectLst>
        </p:spPr>
      </p:sp>
      <p:pic>
        <p:nvPicPr>
          <p:cNvPr id="19"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326642" y="5103555"/>
            <a:ext cx="295989" cy="295989"/>
          </a:xfrm>
          <a:prstGeom prst="rect">
            <a:avLst/>
          </a:prstGeom>
        </p:spPr>
      </p:pic>
      <p:sp>
        <p:nvSpPr>
          <p:cNvPr id="20" name="Text 16"/>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21" name="Text 17"/>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24</a:t>
            </a:r>
            <a:endParaRPr lang="en-US" sz="13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738199"/>
            <a:ext cx="4894302" cy="2753082"/>
          </a:xfrm>
          <a:prstGeom prst="rect">
            <a:avLst/>
          </a:prstGeom>
        </p:spPr>
      </p:pic>
      <p:sp>
        <p:nvSpPr>
          <p:cNvPr id="4" name="Text 0"/>
          <p:cNvSpPr/>
          <p:nvPr/>
        </p:nvSpPr>
        <p:spPr>
          <a:xfrm>
            <a:off x="829032" y="2089309"/>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Inserire e Gestire Fogli</a:t>
            </a:r>
            <a:endParaRPr lang="en-US" sz="4850" dirty="0"/>
          </a:p>
        </p:txBody>
      </p:sp>
      <p:sp>
        <p:nvSpPr>
          <p:cNvPr id="5" name="Text 1"/>
          <p:cNvSpPr/>
          <p:nvPr/>
        </p:nvSpPr>
        <p:spPr>
          <a:xfrm>
            <a:off x="829032" y="3220045"/>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aggiungere un nuovo foglio, cliccare sull'icona + accanto all'ultima linguetta. Il nuovo foglio sarà denominato automaticamente Foglio2, Foglio3, ecc. Per eliminare un foglio, cliccare sulla freccia accanto al pulsante Elimina nella scheda Home e scegliere "Elimina foglio".</a:t>
            </a:r>
            <a:endParaRPr lang="en-US" sz="1850" dirty="0"/>
          </a:p>
        </p:txBody>
      </p:sp>
      <p:sp>
        <p:nvSpPr>
          <p:cNvPr id="6" name="Text 2"/>
          <p:cNvSpPr/>
          <p:nvPr/>
        </p:nvSpPr>
        <p:spPr>
          <a:xfrm>
            <a:off x="829032" y="5002887"/>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È consigliabile rinominare i fogli con nomi significativi che riflettano il loro contenuto. Fare doppio clic sulla linguetta del foglio e digitare il nuovo nome. Nomi brevi sono preferibili per evitare linguette troppo larghe.</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25</a:t>
            </a:r>
            <a:endParaRPr lang="en-US" sz="13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29032" y="823198"/>
            <a:ext cx="4652963" cy="581620"/>
          </a:xfrm>
          <a:prstGeom prst="rect">
            <a:avLst/>
          </a:prstGeom>
          <a:noFill/>
          <a:ln/>
        </p:spPr>
        <p:txBody>
          <a:bodyPr wrap="none" lIns="0" tIns="0" rIns="0" bIns="0" rtlCol="0" anchor="t"/>
          <a:lstStyle/>
          <a:p>
            <a:pPr algn="l" indent="0" marL="0">
              <a:lnSpc>
                <a:spcPts val="4550"/>
              </a:lnSpc>
              <a:buNone/>
            </a:pPr>
            <a:r>
              <a:rPr lang="en-US" sz="3650" dirty="0">
                <a:solidFill>
                  <a:srgbClr val="000103"/>
                </a:solidFill>
                <a:latin typeface="Ancizar Serif" pitchFamily="34" charset="0"/>
                <a:ea typeface="Ancizar Serif" pitchFamily="34" charset="-122"/>
                <a:cs typeface="Ancizar Serif" pitchFamily="34" charset="-120"/>
              </a:rPr>
              <a:t>Copiare e Spostare Fogli</a:t>
            </a:r>
            <a:endParaRPr lang="en-US" sz="3650" dirty="0"/>
          </a:p>
        </p:txBody>
      </p:sp>
      <p:pic>
        <p:nvPicPr>
          <p:cNvPr id="3" name="Image 0" descr="preencoded.png">    </p:cNvPr>
          <p:cNvPicPr>
            <a:picLocks noChangeAspect="1"/>
          </p:cNvPicPr>
          <p:nvPr/>
        </p:nvPicPr>
        <p:blipFill>
          <a:blip r:embed="rId1"/>
          <a:stretch>
            <a:fillRect/>
          </a:stretch>
        </p:blipFill>
        <p:spPr>
          <a:xfrm>
            <a:off x="2888337" y="1671280"/>
            <a:ext cx="8853607" cy="4689396"/>
          </a:xfrm>
          <a:prstGeom prst="rect">
            <a:avLst/>
          </a:prstGeom>
        </p:spPr>
      </p:pic>
      <p:sp>
        <p:nvSpPr>
          <p:cNvPr id="4" name="Text 1"/>
          <p:cNvSpPr/>
          <p:nvPr/>
        </p:nvSpPr>
        <p:spPr>
          <a:xfrm>
            <a:off x="4010042" y="5022780"/>
            <a:ext cx="2293163" cy="286703"/>
          </a:xfrm>
          <a:prstGeom prst="rect">
            <a:avLst/>
          </a:prstGeom>
          <a:noFill/>
          <a:ln/>
        </p:spPr>
        <p:txBody>
          <a:bodyPr wrap="none" lIns="0" tIns="0" rIns="0" bIns="0" rtlCol="0" anchor="t"/>
          <a:lstStyle/>
          <a:p>
            <a:pPr algn="r" indent="0" marL="0">
              <a:lnSpc>
                <a:spcPts val="2250"/>
              </a:lnSpc>
              <a:buNone/>
            </a:pPr>
            <a:r>
              <a:rPr lang="en-US" sz="1800" dirty="0">
                <a:solidFill>
                  <a:srgbClr val="000103"/>
                </a:solidFill>
                <a:latin typeface="Ancizar Serif" pitchFamily="34" charset="0"/>
                <a:ea typeface="Ancizar Serif" pitchFamily="34" charset="-122"/>
                <a:cs typeface="Ancizar Serif" pitchFamily="34" charset="-120"/>
              </a:rPr>
              <a:t>Selezionare il foglio</a:t>
            </a:r>
            <a:endParaRPr lang="en-US" sz="1800" dirty="0"/>
          </a:p>
        </p:txBody>
      </p:sp>
      <p:sp>
        <p:nvSpPr>
          <p:cNvPr id="5" name="Text 2"/>
          <p:cNvSpPr/>
          <p:nvPr/>
        </p:nvSpPr>
        <p:spPr>
          <a:xfrm>
            <a:off x="3958508" y="5387315"/>
            <a:ext cx="2344697" cy="383081"/>
          </a:xfrm>
          <a:prstGeom prst="rect">
            <a:avLst/>
          </a:prstGeom>
          <a:noFill/>
          <a:ln/>
        </p:spPr>
        <p:txBody>
          <a:bodyPr wrap="square" lIns="0" tIns="0" rIns="0" bIns="0" rtlCol="0" anchor="t"/>
          <a:lstStyle/>
          <a:p>
            <a:pPr algn="r" indent="0" marL="0">
              <a:lnSpc>
                <a:spcPts val="1500"/>
              </a:lnSpc>
              <a:buNone/>
            </a:pPr>
            <a:r>
              <a:rPr lang="en-US" sz="1350" dirty="0">
                <a:solidFill>
                  <a:srgbClr val="030303"/>
                </a:solidFill>
                <a:latin typeface="Ancizar Serif" pitchFamily="34" charset="0"/>
                <a:ea typeface="Ancizar Serif" pitchFamily="34" charset="-122"/>
                <a:cs typeface="Ancizar Serif" pitchFamily="34" charset="-120"/>
              </a:rPr>
              <a:t>Cliccare sul tab del foglio desiderato.</a:t>
            </a:r>
            <a:endParaRPr lang="en-US" sz="1350" dirty="0"/>
          </a:p>
        </p:txBody>
      </p:sp>
      <p:sp>
        <p:nvSpPr>
          <p:cNvPr id="6" name="Text 3"/>
          <p:cNvSpPr/>
          <p:nvPr/>
        </p:nvSpPr>
        <p:spPr>
          <a:xfrm>
            <a:off x="3153887" y="2261255"/>
            <a:ext cx="2293163" cy="286703"/>
          </a:xfrm>
          <a:prstGeom prst="rect">
            <a:avLst/>
          </a:prstGeom>
          <a:noFill/>
          <a:ln/>
        </p:spPr>
        <p:txBody>
          <a:bodyPr wrap="none" lIns="0" tIns="0" rIns="0" bIns="0" rtlCol="0" anchor="t"/>
          <a:lstStyle/>
          <a:p>
            <a:pPr algn="r" indent="0" marL="0">
              <a:lnSpc>
                <a:spcPts val="2250"/>
              </a:lnSpc>
              <a:buNone/>
            </a:pPr>
            <a:r>
              <a:rPr lang="en-US" sz="1800" dirty="0">
                <a:solidFill>
                  <a:srgbClr val="000103"/>
                </a:solidFill>
                <a:latin typeface="Ancizar Serif" pitchFamily="34" charset="0"/>
                <a:ea typeface="Ancizar Serif" pitchFamily="34" charset="-122"/>
                <a:cs typeface="Ancizar Serif" pitchFamily="34" charset="-120"/>
              </a:rPr>
              <a:t>Aprire menu Sposta</a:t>
            </a:r>
            <a:endParaRPr lang="en-US" sz="1800" dirty="0"/>
          </a:p>
        </p:txBody>
      </p:sp>
      <p:sp>
        <p:nvSpPr>
          <p:cNvPr id="7" name="Text 4"/>
          <p:cNvSpPr/>
          <p:nvPr/>
        </p:nvSpPr>
        <p:spPr>
          <a:xfrm>
            <a:off x="3102353" y="2625790"/>
            <a:ext cx="2344697" cy="383081"/>
          </a:xfrm>
          <a:prstGeom prst="rect">
            <a:avLst/>
          </a:prstGeom>
          <a:noFill/>
          <a:ln/>
        </p:spPr>
        <p:txBody>
          <a:bodyPr wrap="square" lIns="0" tIns="0" rIns="0" bIns="0" rtlCol="0" anchor="t"/>
          <a:lstStyle/>
          <a:p>
            <a:pPr algn="r" indent="0" marL="0">
              <a:lnSpc>
                <a:spcPts val="1500"/>
              </a:lnSpc>
              <a:buNone/>
            </a:pPr>
            <a:r>
              <a:rPr lang="en-US" sz="1350" dirty="0">
                <a:solidFill>
                  <a:srgbClr val="030303"/>
                </a:solidFill>
                <a:latin typeface="Ancizar Serif" pitchFamily="34" charset="0"/>
                <a:ea typeface="Ancizar Serif" pitchFamily="34" charset="-122"/>
                <a:cs typeface="Ancizar Serif" pitchFamily="34" charset="-120"/>
              </a:rPr>
              <a:t>Aprire Formato e scegliere "Sposta o copia".</a:t>
            </a:r>
            <a:endParaRPr lang="en-US" sz="1350" dirty="0"/>
          </a:p>
        </p:txBody>
      </p:sp>
      <p:sp>
        <p:nvSpPr>
          <p:cNvPr id="8" name="Text 5"/>
          <p:cNvSpPr/>
          <p:nvPr/>
        </p:nvSpPr>
        <p:spPr>
          <a:xfrm>
            <a:off x="8356031" y="2261255"/>
            <a:ext cx="2293163" cy="286703"/>
          </a:xfrm>
          <a:prstGeom prst="rect">
            <a:avLst/>
          </a:prstGeom>
          <a:noFill/>
          <a:ln/>
        </p:spPr>
        <p:txBody>
          <a:bodyPr wrap="none" lIns="0" tIns="0" rIns="0" bIns="0" rtlCol="0" anchor="t"/>
          <a:lstStyle/>
          <a:p>
            <a:pPr algn="l" indent="0" marL="0">
              <a:lnSpc>
                <a:spcPts val="2250"/>
              </a:lnSpc>
              <a:buNone/>
            </a:pPr>
            <a:r>
              <a:rPr lang="en-US" sz="1800" dirty="0">
                <a:solidFill>
                  <a:srgbClr val="000103"/>
                </a:solidFill>
                <a:latin typeface="Ancizar Serif" pitchFamily="34" charset="0"/>
                <a:ea typeface="Ancizar Serif" pitchFamily="34" charset="-122"/>
                <a:cs typeface="Ancizar Serif" pitchFamily="34" charset="-120"/>
              </a:rPr>
              <a:t>Scegliere destinazione</a:t>
            </a:r>
            <a:endParaRPr lang="en-US" sz="1800" dirty="0"/>
          </a:p>
        </p:txBody>
      </p:sp>
      <p:sp>
        <p:nvSpPr>
          <p:cNvPr id="9" name="Text 6"/>
          <p:cNvSpPr/>
          <p:nvPr/>
        </p:nvSpPr>
        <p:spPr>
          <a:xfrm>
            <a:off x="8356031" y="2625790"/>
            <a:ext cx="2344697" cy="383081"/>
          </a:xfrm>
          <a:prstGeom prst="rect">
            <a:avLst/>
          </a:prstGeom>
          <a:noFill/>
          <a:ln/>
        </p:spPr>
        <p:txBody>
          <a:bodyPr wrap="square" lIns="0" tIns="0" rIns="0" bIns="0" rtlCol="0" anchor="t"/>
          <a:lstStyle/>
          <a:p>
            <a:pPr algn="l" indent="0" marL="0">
              <a:lnSpc>
                <a:spcPts val="1500"/>
              </a:lnSpc>
              <a:buNone/>
            </a:pPr>
            <a:r>
              <a:rPr lang="en-US" sz="1350" dirty="0">
                <a:solidFill>
                  <a:srgbClr val="030303"/>
                </a:solidFill>
                <a:latin typeface="Ancizar Serif" pitchFamily="34" charset="0"/>
                <a:ea typeface="Ancizar Serif" pitchFamily="34" charset="-122"/>
                <a:cs typeface="Ancizar Serif" pitchFamily="34" charset="-120"/>
              </a:rPr>
              <a:t>Selezionare cartella di lavoro e posizione.</a:t>
            </a:r>
            <a:endParaRPr lang="en-US" sz="1350" dirty="0"/>
          </a:p>
        </p:txBody>
      </p:sp>
      <p:sp>
        <p:nvSpPr>
          <p:cNvPr id="10" name="Text 7"/>
          <p:cNvSpPr/>
          <p:nvPr/>
        </p:nvSpPr>
        <p:spPr>
          <a:xfrm>
            <a:off x="9182999" y="5022932"/>
            <a:ext cx="2293163" cy="286703"/>
          </a:xfrm>
          <a:prstGeom prst="rect">
            <a:avLst/>
          </a:prstGeom>
          <a:noFill/>
          <a:ln/>
        </p:spPr>
        <p:txBody>
          <a:bodyPr wrap="none" lIns="0" tIns="0" rIns="0" bIns="0" rtlCol="0" anchor="t"/>
          <a:lstStyle/>
          <a:p>
            <a:pPr algn="l" indent="0" marL="0">
              <a:lnSpc>
                <a:spcPts val="2250"/>
              </a:lnSpc>
              <a:buNone/>
            </a:pPr>
            <a:r>
              <a:rPr lang="en-US" sz="1800" dirty="0">
                <a:solidFill>
                  <a:srgbClr val="000103"/>
                </a:solidFill>
                <a:latin typeface="Ancizar Serif" pitchFamily="34" charset="0"/>
                <a:ea typeface="Ancizar Serif" pitchFamily="34" charset="-122"/>
                <a:cs typeface="Ancizar Serif" pitchFamily="34" charset="-120"/>
              </a:rPr>
              <a:t>Confermare con OK</a:t>
            </a:r>
            <a:endParaRPr lang="en-US" sz="1800" dirty="0"/>
          </a:p>
        </p:txBody>
      </p:sp>
      <p:sp>
        <p:nvSpPr>
          <p:cNvPr id="11" name="Text 8"/>
          <p:cNvSpPr/>
          <p:nvPr/>
        </p:nvSpPr>
        <p:spPr>
          <a:xfrm>
            <a:off x="9182999" y="5387467"/>
            <a:ext cx="2344697" cy="383081"/>
          </a:xfrm>
          <a:prstGeom prst="rect">
            <a:avLst/>
          </a:prstGeom>
          <a:noFill/>
          <a:ln/>
        </p:spPr>
        <p:txBody>
          <a:bodyPr wrap="square" lIns="0" tIns="0" rIns="0" bIns="0" rtlCol="0" anchor="t"/>
          <a:lstStyle/>
          <a:p>
            <a:pPr algn="l" indent="0" marL="0">
              <a:lnSpc>
                <a:spcPts val="1500"/>
              </a:lnSpc>
              <a:buNone/>
            </a:pPr>
            <a:r>
              <a:rPr lang="en-US" sz="1350" dirty="0">
                <a:solidFill>
                  <a:srgbClr val="030303"/>
                </a:solidFill>
                <a:latin typeface="Ancizar Serif" pitchFamily="34" charset="0"/>
                <a:ea typeface="Ancizar Serif" pitchFamily="34" charset="-122"/>
                <a:cs typeface="Ancizar Serif" pitchFamily="34" charset="-120"/>
              </a:rPr>
              <a:t>Spuntare "Crea una copia" se necessario.</a:t>
            </a:r>
            <a:endParaRPr lang="en-US" sz="1350" dirty="0"/>
          </a:p>
        </p:txBody>
      </p:sp>
      <p:sp>
        <p:nvSpPr>
          <p:cNvPr id="12" name="Text 9"/>
          <p:cNvSpPr/>
          <p:nvPr/>
        </p:nvSpPr>
        <p:spPr>
          <a:xfrm>
            <a:off x="829032" y="6510576"/>
            <a:ext cx="12972336" cy="497205"/>
          </a:xfrm>
          <a:prstGeom prst="rect">
            <a:avLst/>
          </a:prstGeom>
          <a:noFill/>
          <a:ln/>
        </p:spPr>
        <p:txBody>
          <a:bodyPr wrap="squar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Per copiare un foglio, selezionarlo, cliccare su Formato nella scheda Home e scegliere "Sposta o copia foglio". Nella finestra che appare, selezionare "Crea una copia" e specificare la posizione. Per spostare, seguire la stessa procedura senza selezionare l'opzione copia.</a:t>
            </a:r>
            <a:endParaRPr lang="en-US" sz="1350" dirty="0"/>
          </a:p>
        </p:txBody>
      </p:sp>
      <p:sp>
        <p:nvSpPr>
          <p:cNvPr id="13" name="Text 10"/>
          <p:cNvSpPr/>
          <p:nvPr/>
        </p:nvSpPr>
        <p:spPr>
          <a:xfrm>
            <a:off x="829032" y="7157680"/>
            <a:ext cx="12972336"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È possibile copiare o spostare fogli anche in altre cartelle di lavoro aperte, selezionandole dal menu a tendina nella finestra di dialogo.</a:t>
            </a:r>
            <a:endParaRPr lang="en-US" sz="1350" dirty="0"/>
          </a:p>
        </p:txBody>
      </p:sp>
      <p:sp>
        <p:nvSpPr>
          <p:cNvPr id="14" name="Text 11"/>
          <p:cNvSpPr/>
          <p:nvPr/>
        </p:nvSpPr>
        <p:spPr>
          <a:xfrm>
            <a:off x="142042" y="7734538"/>
            <a:ext cx="1666875" cy="232172"/>
          </a:xfrm>
          <a:prstGeom prst="rect">
            <a:avLst/>
          </a:prstGeom>
          <a:noFill/>
          <a:ln/>
        </p:spPr>
        <p:txBody>
          <a:bodyPr wrap="none" lIns="0" tIns="0" rIns="0" bIns="0" rtlCol="0" anchor="t"/>
          <a:lstStyle/>
          <a:p>
            <a:pPr algn="l"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5" name="Text 12"/>
          <p:cNvSpPr/>
          <p:nvPr/>
        </p:nvSpPr>
        <p:spPr>
          <a:xfrm>
            <a:off x="14075926" y="7734538"/>
            <a:ext cx="412432" cy="232172"/>
          </a:xfrm>
          <a:prstGeom prst="rect">
            <a:avLst/>
          </a:prstGeom>
          <a:noFill/>
          <a:ln/>
        </p:spPr>
        <p:txBody>
          <a:bodyPr wrap="none" lIns="0" tIns="0" rIns="0" bIns="0" rtlCol="0" anchor="t"/>
          <a:lstStyle/>
          <a:p>
            <a:pPr algn="r"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26</a:t>
            </a:r>
            <a:endParaRPr lang="en-US" sz="13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95989" y="2636282"/>
            <a:ext cx="4894302" cy="2957036"/>
          </a:xfrm>
          <a:prstGeom prst="rect">
            <a:avLst/>
          </a:prstGeom>
        </p:spPr>
      </p:pic>
      <p:sp>
        <p:nvSpPr>
          <p:cNvPr id="4" name="Shape 0"/>
          <p:cNvSpPr/>
          <p:nvPr/>
        </p:nvSpPr>
        <p:spPr>
          <a:xfrm>
            <a:off x="6315432" y="1819394"/>
            <a:ext cx="1561386" cy="445175"/>
          </a:xfrm>
          <a:prstGeom prst="roundRect">
            <a:avLst>
              <a:gd name="adj" fmla="val 2054"/>
            </a:avLst>
          </a:prstGeom>
          <a:solidFill>
            <a:srgbClr val="CCDDFF"/>
          </a:solidFill>
          <a:ln/>
        </p:spPr>
      </p:sp>
      <p:pic>
        <p:nvPicPr>
          <p:cNvPr id="5"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7474" y="1947267"/>
            <a:ext cx="189428" cy="189428"/>
          </a:xfrm>
          <a:prstGeom prst="rect">
            <a:avLst/>
          </a:prstGeom>
        </p:spPr>
      </p:pic>
      <p:sp>
        <p:nvSpPr>
          <p:cNvPr id="6" name="Text 1"/>
          <p:cNvSpPr/>
          <p:nvPr/>
        </p:nvSpPr>
        <p:spPr>
          <a:xfrm>
            <a:off x="6741557" y="1890355"/>
            <a:ext cx="993219" cy="303252"/>
          </a:xfrm>
          <a:prstGeom prst="rect">
            <a:avLst/>
          </a:prstGeom>
          <a:noFill/>
          <a:ln/>
        </p:spPr>
        <p:txBody>
          <a:bodyPr wrap="none" lIns="0" tIns="0" rIns="0" bIns="0" rtlCol="0" anchor="t"/>
          <a:lstStyle/>
          <a:p>
            <a:pPr algn="l" indent="0" marL="0">
              <a:lnSpc>
                <a:spcPts val="2350"/>
              </a:lnSpc>
              <a:buNone/>
            </a:pPr>
            <a:r>
              <a:rPr lang="en-US" sz="1450" dirty="0">
                <a:solidFill>
                  <a:srgbClr val="030303"/>
                </a:solidFill>
                <a:latin typeface="Ancizar Serif" pitchFamily="34" charset="0"/>
                <a:ea typeface="Ancizar Serif" pitchFamily="34" charset="-122"/>
                <a:cs typeface="Ancizar Serif" pitchFamily="34" charset="-120"/>
              </a:rPr>
              <a:t>CAPITOLO 4</a:t>
            </a:r>
            <a:endParaRPr lang="en-US" sz="1450" dirty="0"/>
          </a:p>
        </p:txBody>
      </p:sp>
      <p:sp>
        <p:nvSpPr>
          <p:cNvPr id="7" name="Text 2"/>
          <p:cNvSpPr/>
          <p:nvPr/>
        </p:nvSpPr>
        <p:spPr>
          <a:xfrm>
            <a:off x="6315432" y="2359223"/>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Formule e Funzioni</a:t>
            </a:r>
            <a:endParaRPr lang="en-US" sz="4850" dirty="0"/>
          </a:p>
        </p:txBody>
      </p:sp>
      <p:sp>
        <p:nvSpPr>
          <p:cNvPr id="8" name="Text 3"/>
          <p:cNvSpPr/>
          <p:nvPr/>
        </p:nvSpPr>
        <p:spPr>
          <a:xfrm>
            <a:off x="6315432" y="3489960"/>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Excel eccelle nei calcoli matematici attraverso formule e funzioni. Le formule sono espressioni create dall'utente, mentre le funzioni sono operazioni predefinite per calcoli complessi. Ogni formula deve iniziare con il segno uguale (=).</a:t>
            </a:r>
            <a:endParaRPr lang="en-US" sz="1850" dirty="0"/>
          </a:p>
        </p:txBody>
      </p:sp>
      <p:sp>
        <p:nvSpPr>
          <p:cNvPr id="9" name="Text 4"/>
          <p:cNvSpPr/>
          <p:nvPr/>
        </p:nvSpPr>
        <p:spPr>
          <a:xfrm>
            <a:off x="6315432" y="5272802"/>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È fondamentale prestare attenzione nell'impostazione: Excel segnala errori sintattici ma non può verificare la correttezza logica dei calcoli. Un errore in una formula può compromettere l'intero foglio di lavoro.</a:t>
            </a:r>
            <a:endParaRPr lang="en-US" sz="1850" dirty="0"/>
          </a:p>
        </p:txBody>
      </p:sp>
      <p:sp>
        <p:nvSpPr>
          <p:cNvPr id="10" name="Text 5"/>
          <p:cNvSpPr/>
          <p:nvPr/>
        </p:nvSpPr>
        <p:spPr>
          <a:xfrm>
            <a:off x="56284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1" name="Text 6"/>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27</a:t>
            </a:r>
            <a:endParaRPr lang="en-US" sz="13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29032" y="2412206"/>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Creare Formule Efficaci</a:t>
            </a:r>
            <a:endParaRPr lang="en-US" sz="4850" dirty="0"/>
          </a:p>
        </p:txBody>
      </p:sp>
      <p:sp>
        <p:nvSpPr>
          <p:cNvPr id="3" name="Shape 1"/>
          <p:cNvSpPr/>
          <p:nvPr/>
        </p:nvSpPr>
        <p:spPr>
          <a:xfrm>
            <a:off x="829032" y="3661410"/>
            <a:ext cx="4166235" cy="2155865"/>
          </a:xfrm>
          <a:prstGeom prst="roundRect">
            <a:avLst>
              <a:gd name="adj" fmla="val 42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Text 2"/>
          <p:cNvSpPr/>
          <p:nvPr/>
        </p:nvSpPr>
        <p:spPr>
          <a:xfrm>
            <a:off x="1073468" y="3905845"/>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Usa Riferimenti</a:t>
            </a:r>
            <a:endParaRPr lang="en-US" sz="2400" dirty="0"/>
          </a:p>
        </p:txBody>
      </p:sp>
      <p:sp>
        <p:nvSpPr>
          <p:cNvPr id="5" name="Text 3"/>
          <p:cNvSpPr/>
          <p:nvPr/>
        </p:nvSpPr>
        <p:spPr>
          <a:xfrm>
            <a:off x="1073468" y="4435554"/>
            <a:ext cx="3677364"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Preferire riferimenti di cella (es. =A1+B1) invece di valori diretti. Permette aggiornamenti automatici.</a:t>
            </a:r>
            <a:endParaRPr lang="en-US" sz="1850" dirty="0"/>
          </a:p>
        </p:txBody>
      </p:sp>
      <p:sp>
        <p:nvSpPr>
          <p:cNvPr id="6" name="Shape 4"/>
          <p:cNvSpPr/>
          <p:nvPr/>
        </p:nvSpPr>
        <p:spPr>
          <a:xfrm>
            <a:off x="5232083" y="3661410"/>
            <a:ext cx="4166235" cy="2155865"/>
          </a:xfrm>
          <a:prstGeom prst="roundRect">
            <a:avLst>
              <a:gd name="adj" fmla="val 42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5"/>
          <p:cNvSpPr/>
          <p:nvPr/>
        </p:nvSpPr>
        <p:spPr>
          <a:xfrm>
            <a:off x="5476518" y="3905845"/>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Operatori Base</a:t>
            </a:r>
            <a:endParaRPr lang="en-US" sz="2400" dirty="0"/>
          </a:p>
        </p:txBody>
      </p:sp>
      <p:sp>
        <p:nvSpPr>
          <p:cNvPr id="8" name="Text 6"/>
          <p:cNvSpPr/>
          <p:nvPr/>
        </p:nvSpPr>
        <p:spPr>
          <a:xfrm>
            <a:off x="5476518" y="4435554"/>
            <a:ext cx="3677364"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Addizione (+), sottrazione (-), moltiplicazione (*), divisione (/). Rispettare l'ordine matematico.</a:t>
            </a:r>
            <a:endParaRPr lang="en-US" sz="1850" dirty="0"/>
          </a:p>
        </p:txBody>
      </p:sp>
      <p:sp>
        <p:nvSpPr>
          <p:cNvPr id="9" name="Shape 7"/>
          <p:cNvSpPr/>
          <p:nvPr/>
        </p:nvSpPr>
        <p:spPr>
          <a:xfrm>
            <a:off x="9635133" y="3661410"/>
            <a:ext cx="4166235" cy="2155865"/>
          </a:xfrm>
          <a:prstGeom prst="roundRect">
            <a:avLst>
              <a:gd name="adj" fmla="val 42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8"/>
          <p:cNvSpPr/>
          <p:nvPr/>
        </p:nvSpPr>
        <p:spPr>
          <a:xfrm>
            <a:off x="9879568" y="3905845"/>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Usa Parentesi</a:t>
            </a:r>
            <a:endParaRPr lang="en-US" sz="2400" dirty="0"/>
          </a:p>
        </p:txBody>
      </p:sp>
      <p:sp>
        <p:nvSpPr>
          <p:cNvPr id="11" name="Text 9"/>
          <p:cNvSpPr/>
          <p:nvPr/>
        </p:nvSpPr>
        <p:spPr>
          <a:xfrm>
            <a:off x="9879568" y="4435554"/>
            <a:ext cx="3677364"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Le parentesi tonde modificano la priorità delle operazioni. Solo parentesi tonde sono ammesse.</a:t>
            </a:r>
            <a:endParaRPr lang="en-US" sz="1850" dirty="0"/>
          </a:p>
        </p:txBody>
      </p:sp>
      <p:sp>
        <p:nvSpPr>
          <p:cNvPr id="12" name="Text 10"/>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3" name="Text 11"/>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28</a:t>
            </a:r>
            <a:endParaRPr lang="en-US" sz="13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829032" y="2412206"/>
            <a:ext cx="6915983"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Messaggi di Errore Comuni</a:t>
            </a:r>
            <a:endParaRPr lang="en-US" sz="4850" dirty="0"/>
          </a:p>
        </p:txBody>
      </p:sp>
      <p:sp>
        <p:nvSpPr>
          <p:cNvPr id="3" name="Shape 1"/>
          <p:cNvSpPr/>
          <p:nvPr/>
        </p:nvSpPr>
        <p:spPr>
          <a:xfrm>
            <a:off x="829032" y="3661410"/>
            <a:ext cx="3065383" cy="2155865"/>
          </a:xfrm>
          <a:prstGeom prst="roundRect">
            <a:avLst>
              <a:gd name="adj" fmla="val 42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Text 2"/>
          <p:cNvSpPr/>
          <p:nvPr/>
        </p:nvSpPr>
        <p:spPr>
          <a:xfrm>
            <a:off x="1073468" y="3905845"/>
            <a:ext cx="257651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#NOME?</a:t>
            </a:r>
            <a:endParaRPr lang="en-US" sz="2400" dirty="0"/>
          </a:p>
        </p:txBody>
      </p:sp>
      <p:sp>
        <p:nvSpPr>
          <p:cNvPr id="5" name="Text 3"/>
          <p:cNvSpPr/>
          <p:nvPr/>
        </p:nvSpPr>
        <p:spPr>
          <a:xfrm>
            <a:off x="1073468" y="4435554"/>
            <a:ext cx="2576512"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Testo non riconosciuto nella formula. Verificare ortografia delle funzioni.</a:t>
            </a:r>
            <a:endParaRPr lang="en-US" sz="1850" dirty="0"/>
          </a:p>
        </p:txBody>
      </p:sp>
      <p:sp>
        <p:nvSpPr>
          <p:cNvPr id="6" name="Shape 4"/>
          <p:cNvSpPr/>
          <p:nvPr/>
        </p:nvSpPr>
        <p:spPr>
          <a:xfrm>
            <a:off x="4131231" y="3661410"/>
            <a:ext cx="3065502" cy="2155865"/>
          </a:xfrm>
          <a:prstGeom prst="roundRect">
            <a:avLst>
              <a:gd name="adj" fmla="val 42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5"/>
          <p:cNvSpPr/>
          <p:nvPr/>
        </p:nvSpPr>
        <p:spPr>
          <a:xfrm>
            <a:off x="4375666" y="3905845"/>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#DIV/0!</a:t>
            </a:r>
            <a:endParaRPr lang="en-US" sz="2400" dirty="0"/>
          </a:p>
        </p:txBody>
      </p:sp>
      <p:sp>
        <p:nvSpPr>
          <p:cNvPr id="8" name="Text 6"/>
          <p:cNvSpPr/>
          <p:nvPr/>
        </p:nvSpPr>
        <p:spPr>
          <a:xfrm>
            <a:off x="4375666" y="4435554"/>
            <a:ext cx="2576632"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Divisione per zero o cella vuota. Controllare il divisore.</a:t>
            </a:r>
            <a:endParaRPr lang="en-US" sz="1850" dirty="0"/>
          </a:p>
        </p:txBody>
      </p:sp>
      <p:sp>
        <p:nvSpPr>
          <p:cNvPr id="9" name="Shape 7"/>
          <p:cNvSpPr/>
          <p:nvPr/>
        </p:nvSpPr>
        <p:spPr>
          <a:xfrm>
            <a:off x="7433548" y="3661410"/>
            <a:ext cx="3065502" cy="2155865"/>
          </a:xfrm>
          <a:prstGeom prst="roundRect">
            <a:avLst>
              <a:gd name="adj" fmla="val 42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8"/>
          <p:cNvSpPr/>
          <p:nvPr/>
        </p:nvSpPr>
        <p:spPr>
          <a:xfrm>
            <a:off x="7677983" y="3905845"/>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#RIF!</a:t>
            </a:r>
            <a:endParaRPr lang="en-US" sz="2400" dirty="0"/>
          </a:p>
        </p:txBody>
      </p:sp>
      <p:sp>
        <p:nvSpPr>
          <p:cNvPr id="11" name="Text 9"/>
          <p:cNvSpPr/>
          <p:nvPr/>
        </p:nvSpPr>
        <p:spPr>
          <a:xfrm>
            <a:off x="7677983" y="4435554"/>
            <a:ext cx="2576632"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Riferimento a cella non valido o eliminato. Verificare i collegamenti.</a:t>
            </a:r>
            <a:endParaRPr lang="en-US" sz="1850" dirty="0"/>
          </a:p>
        </p:txBody>
      </p:sp>
      <p:sp>
        <p:nvSpPr>
          <p:cNvPr id="12" name="Shape 10"/>
          <p:cNvSpPr/>
          <p:nvPr/>
        </p:nvSpPr>
        <p:spPr>
          <a:xfrm>
            <a:off x="10735866" y="3661410"/>
            <a:ext cx="3065502" cy="2155865"/>
          </a:xfrm>
          <a:prstGeom prst="roundRect">
            <a:avLst>
              <a:gd name="adj" fmla="val 424"/>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3" name="Text 11"/>
          <p:cNvSpPr/>
          <p:nvPr/>
        </p:nvSpPr>
        <p:spPr>
          <a:xfrm>
            <a:off x="10980301" y="3905845"/>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#VALORE!</a:t>
            </a:r>
            <a:endParaRPr lang="en-US" sz="2400" dirty="0"/>
          </a:p>
        </p:txBody>
      </p:sp>
      <p:sp>
        <p:nvSpPr>
          <p:cNvPr id="14" name="Text 12"/>
          <p:cNvSpPr/>
          <p:nvPr/>
        </p:nvSpPr>
        <p:spPr>
          <a:xfrm>
            <a:off x="10980301" y="4435554"/>
            <a:ext cx="2576632"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Tipo di argomento errato. Controllare che le celle contengano dati corretti.</a:t>
            </a:r>
            <a:endParaRPr lang="en-US" sz="1850" dirty="0"/>
          </a:p>
        </p:txBody>
      </p:sp>
      <p:sp>
        <p:nvSpPr>
          <p:cNvPr id="15" name="Text 1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29</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291596"/>
            <a:ext cx="4894302" cy="3646289"/>
          </a:xfrm>
          <a:prstGeom prst="rect">
            <a:avLst/>
          </a:prstGeom>
        </p:spPr>
      </p:pic>
      <p:sp>
        <p:nvSpPr>
          <p:cNvPr id="4" name="Text 0"/>
          <p:cNvSpPr/>
          <p:nvPr/>
        </p:nvSpPr>
        <p:spPr>
          <a:xfrm>
            <a:off x="829032" y="1701641"/>
            <a:ext cx="7485936" cy="1550908"/>
          </a:xfrm>
          <a:prstGeom prst="rect">
            <a:avLst/>
          </a:prstGeom>
          <a:noFill/>
          <a:ln/>
        </p:spPr>
        <p:txBody>
          <a:bodyPr wrap="squar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Aprire e Chiudere Fogli Elettronici</a:t>
            </a:r>
            <a:endParaRPr lang="en-US" sz="4850" dirty="0"/>
          </a:p>
        </p:txBody>
      </p:sp>
      <p:sp>
        <p:nvSpPr>
          <p:cNvPr id="5" name="Text 1"/>
          <p:cNvSpPr/>
          <p:nvPr/>
        </p:nvSpPr>
        <p:spPr>
          <a:xfrm>
            <a:off x="829032" y="3607832"/>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Excel offre diverse modalità per gestire i documenti. Quando si apre il programma, appare una schermata con i documenti recenti nella colonna sinistra. Per accedere ad altri file, utilizzare il pulsante Sfoglia che permette di navigare tra le memorie locali e i servizi cloud come OneDrive o Dropbox.</a:t>
            </a:r>
            <a:endParaRPr lang="en-US" sz="1850" dirty="0"/>
          </a:p>
        </p:txBody>
      </p:sp>
      <p:sp>
        <p:nvSpPr>
          <p:cNvPr id="6" name="Text 2"/>
          <p:cNvSpPr/>
          <p:nvPr/>
        </p:nvSpPr>
        <p:spPr>
          <a:xfrm>
            <a:off x="829032" y="5390674"/>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chiudere una cartella di lavoro senza uscire da Excel, cliccare su File e poi Chiudi, oppure premere Ctrl+F4. Se ci sono modifiche non salvate, apparirà un messaggio con tre opzioni: Salva, Non salvare o Annulla.</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7360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a:t>
            </a:r>
            <a:endParaRPr lang="en-US" sz="13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95989" y="2866668"/>
            <a:ext cx="4894302" cy="2496145"/>
          </a:xfrm>
          <a:prstGeom prst="rect">
            <a:avLst/>
          </a:prstGeom>
        </p:spPr>
      </p:pic>
      <p:sp>
        <p:nvSpPr>
          <p:cNvPr id="4" name="Text 0"/>
          <p:cNvSpPr/>
          <p:nvPr/>
        </p:nvSpPr>
        <p:spPr>
          <a:xfrm>
            <a:off x="6315432" y="1891189"/>
            <a:ext cx="7485936" cy="1550908"/>
          </a:xfrm>
          <a:prstGeom prst="rect">
            <a:avLst/>
          </a:prstGeom>
          <a:noFill/>
          <a:ln/>
        </p:spPr>
        <p:txBody>
          <a:bodyPr wrap="squar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Riferimenti Assoluti e Relativi</a:t>
            </a:r>
            <a:endParaRPr lang="en-US" sz="4850" dirty="0"/>
          </a:p>
        </p:txBody>
      </p:sp>
      <p:sp>
        <p:nvSpPr>
          <p:cNvPr id="5" name="Text 1"/>
          <p:cNvSpPr/>
          <p:nvPr/>
        </p:nvSpPr>
        <p:spPr>
          <a:xfrm>
            <a:off x="6315432" y="3797379"/>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 riferimenti relativi si adattano automaticamente quando si copia una formula. Se =A1+B1 viene copiata in basso, diventa =A2+B2. I riferimenti assoluti, indicati con il simbolo $, rimangono fissi.</a:t>
            </a:r>
            <a:endParaRPr lang="en-US" sz="1850" dirty="0"/>
          </a:p>
        </p:txBody>
      </p:sp>
      <p:sp>
        <p:nvSpPr>
          <p:cNvPr id="6" name="Text 2"/>
          <p:cNvSpPr/>
          <p:nvPr/>
        </p:nvSpPr>
        <p:spPr>
          <a:xfrm>
            <a:off x="6315432" y="5201126"/>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Esempio: =$A$1*B1 mantiene sempre il riferimento alla cella A1 quando copiato, mentre B1 si adatta. Questo è essenziale per calcoli che richiedono un valore costante, come tassi di cambio o percentuali fisse.</a:t>
            </a:r>
            <a:endParaRPr lang="en-US" sz="1850" dirty="0"/>
          </a:p>
        </p:txBody>
      </p:sp>
      <p:sp>
        <p:nvSpPr>
          <p:cNvPr id="7" name="Text 3"/>
          <p:cNvSpPr/>
          <p:nvPr/>
        </p:nvSpPr>
        <p:spPr>
          <a:xfrm>
            <a:off x="56284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30</a:t>
            </a:r>
            <a:endParaRPr lang="en-US" sz="13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828318" y="759143"/>
            <a:ext cx="6198275" cy="774740"/>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Funzioni Essenziali</a:t>
            </a:r>
            <a:endParaRPr lang="en-US" sz="4850" dirty="0"/>
          </a:p>
        </p:txBody>
      </p:sp>
      <p:sp>
        <p:nvSpPr>
          <p:cNvPr id="3" name="Text 1"/>
          <p:cNvSpPr/>
          <p:nvPr/>
        </p:nvSpPr>
        <p:spPr>
          <a:xfrm>
            <a:off x="828318" y="2006679"/>
            <a:ext cx="12973764" cy="756999"/>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Excel offre centinaia di funzioni predefinite. La scheda Formule organizza le funzioni in categorie: Matematica, Statistica, Logica, Testo, Data e ora, Finanziarie. Il pulsante "Inserisci funzione" apre una finestra di ricerca e selezione.</a:t>
            </a:r>
            <a:endParaRPr lang="en-US" sz="1850" dirty="0"/>
          </a:p>
        </p:txBody>
      </p:sp>
      <p:pic>
        <p:nvPicPr>
          <p:cNvPr id="4"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8318" y="3029664"/>
            <a:ext cx="591622" cy="591622"/>
          </a:xfrm>
          <a:prstGeom prst="rect">
            <a:avLst/>
          </a:prstGeom>
        </p:spPr>
      </p:pic>
      <p:sp>
        <p:nvSpPr>
          <p:cNvPr id="5" name="Text 2"/>
          <p:cNvSpPr/>
          <p:nvPr/>
        </p:nvSpPr>
        <p:spPr>
          <a:xfrm>
            <a:off x="828318" y="3916799"/>
            <a:ext cx="3099078" cy="387310"/>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SOMMA</a:t>
            </a:r>
            <a:endParaRPr lang="en-US" sz="2400" dirty="0"/>
          </a:p>
        </p:txBody>
      </p:sp>
      <p:sp>
        <p:nvSpPr>
          <p:cNvPr id="6" name="Text 3"/>
          <p:cNvSpPr/>
          <p:nvPr/>
        </p:nvSpPr>
        <p:spPr>
          <a:xfrm>
            <a:off x="828318" y="4445913"/>
            <a:ext cx="6339126" cy="378500"/>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Addiziona numeri in un intervallo. Sintassi: =SOMMA(A1:A10)</a:t>
            </a:r>
            <a:endParaRPr lang="en-US" sz="1850" dirty="0"/>
          </a:p>
        </p:txBody>
      </p:sp>
      <p:pic>
        <p:nvPicPr>
          <p:cNvPr id="7"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2957" y="3029664"/>
            <a:ext cx="591622" cy="591622"/>
          </a:xfrm>
          <a:prstGeom prst="rect">
            <a:avLst/>
          </a:prstGeom>
        </p:spPr>
      </p:pic>
      <p:sp>
        <p:nvSpPr>
          <p:cNvPr id="8" name="Text 4"/>
          <p:cNvSpPr/>
          <p:nvPr/>
        </p:nvSpPr>
        <p:spPr>
          <a:xfrm>
            <a:off x="7462957" y="3916799"/>
            <a:ext cx="3099078" cy="387310"/>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MEDIA</a:t>
            </a:r>
            <a:endParaRPr lang="en-US" sz="2400" dirty="0"/>
          </a:p>
        </p:txBody>
      </p:sp>
      <p:sp>
        <p:nvSpPr>
          <p:cNvPr id="9" name="Text 5"/>
          <p:cNvSpPr/>
          <p:nvPr/>
        </p:nvSpPr>
        <p:spPr>
          <a:xfrm>
            <a:off x="7462957" y="4445913"/>
            <a:ext cx="6339126" cy="378500"/>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Calcola la media aritmetica. Sintassi: =MEDIA(A1:A10)</a:t>
            </a:r>
            <a:endParaRPr lang="en-US" sz="1850" dirty="0"/>
          </a:p>
        </p:txBody>
      </p:sp>
      <p:pic>
        <p:nvPicPr>
          <p:cNvPr id="10"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8318" y="5297210"/>
            <a:ext cx="591622" cy="591622"/>
          </a:xfrm>
          <a:prstGeom prst="rect">
            <a:avLst/>
          </a:prstGeom>
        </p:spPr>
      </p:pic>
      <p:sp>
        <p:nvSpPr>
          <p:cNvPr id="11" name="Text 6"/>
          <p:cNvSpPr/>
          <p:nvPr/>
        </p:nvSpPr>
        <p:spPr>
          <a:xfrm>
            <a:off x="828318" y="6184344"/>
            <a:ext cx="3099078" cy="387310"/>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MIN/MAX</a:t>
            </a:r>
            <a:endParaRPr lang="en-US" sz="2400" dirty="0"/>
          </a:p>
        </p:txBody>
      </p:sp>
      <p:sp>
        <p:nvSpPr>
          <p:cNvPr id="12" name="Text 7"/>
          <p:cNvSpPr/>
          <p:nvPr/>
        </p:nvSpPr>
        <p:spPr>
          <a:xfrm>
            <a:off x="828318" y="6713458"/>
            <a:ext cx="6339126" cy="756999"/>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Trova valore minimo o massimo. Sintassi: =MIN(A1:A10) o =MAX(A1:A10)</a:t>
            </a:r>
            <a:endParaRPr lang="en-US" sz="1850" dirty="0"/>
          </a:p>
        </p:txBody>
      </p:sp>
      <p:pic>
        <p:nvPicPr>
          <p:cNvPr id="13"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62957" y="5297210"/>
            <a:ext cx="591622" cy="591622"/>
          </a:xfrm>
          <a:prstGeom prst="rect">
            <a:avLst/>
          </a:prstGeom>
        </p:spPr>
      </p:pic>
      <p:sp>
        <p:nvSpPr>
          <p:cNvPr id="14" name="Text 8"/>
          <p:cNvSpPr/>
          <p:nvPr/>
        </p:nvSpPr>
        <p:spPr>
          <a:xfrm>
            <a:off x="7462957" y="6184344"/>
            <a:ext cx="3099078" cy="387310"/>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CONTA.NUMERI</a:t>
            </a:r>
            <a:endParaRPr lang="en-US" sz="2400" dirty="0"/>
          </a:p>
        </p:txBody>
      </p:sp>
      <p:sp>
        <p:nvSpPr>
          <p:cNvPr id="15" name="Text 9"/>
          <p:cNvSpPr/>
          <p:nvPr/>
        </p:nvSpPr>
        <p:spPr>
          <a:xfrm>
            <a:off x="7462957" y="6713458"/>
            <a:ext cx="6339126" cy="756999"/>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Conta celle contenenti numeri. Sintassi: =CONTA.NUMERI(A1:A10)</a:t>
            </a:r>
            <a:endParaRPr lang="en-US" sz="1850" dirty="0"/>
          </a:p>
        </p:txBody>
      </p:sp>
      <p:sp>
        <p:nvSpPr>
          <p:cNvPr id="16" name="Text 10"/>
          <p:cNvSpPr/>
          <p:nvPr/>
        </p:nvSpPr>
        <p:spPr>
          <a:xfrm>
            <a:off x="141923" y="7718584"/>
            <a:ext cx="1606034" cy="264795"/>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7" name="Text 11"/>
          <p:cNvSpPr/>
          <p:nvPr/>
        </p:nvSpPr>
        <p:spPr>
          <a:xfrm>
            <a:off x="14136053" y="7718584"/>
            <a:ext cx="352425" cy="264795"/>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31</a:t>
            </a:r>
            <a:endParaRPr lang="en-US" sz="13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829032" y="1768316"/>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Funzione SOMMA</a:t>
            </a:r>
            <a:endParaRPr lang="en-US" sz="4850" dirty="0"/>
          </a:p>
        </p:txBody>
      </p:sp>
      <p:sp>
        <p:nvSpPr>
          <p:cNvPr id="3" name="Text 1"/>
          <p:cNvSpPr/>
          <p:nvPr/>
        </p:nvSpPr>
        <p:spPr>
          <a:xfrm>
            <a:off x="829032" y="313586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Utilizzo Base</a:t>
            </a:r>
            <a:endParaRPr lang="en-US" sz="2400" dirty="0"/>
          </a:p>
        </p:txBody>
      </p:sp>
      <p:sp>
        <p:nvSpPr>
          <p:cNvPr id="4" name="Text 2"/>
          <p:cNvSpPr/>
          <p:nvPr/>
        </p:nvSpPr>
        <p:spPr>
          <a:xfrm>
            <a:off x="829032" y="3760351"/>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funzione SOMMA è la più utilizzata in Excel. Cliccare sul pulsante "Somma automatica" nella scheda Formule. Excel proporrà automaticamente un intervallo di celle da sommare.</a:t>
            </a:r>
            <a:endParaRPr lang="en-US" sz="1850" dirty="0"/>
          </a:p>
        </p:txBody>
      </p:sp>
      <p:sp>
        <p:nvSpPr>
          <p:cNvPr id="5" name="Text 3"/>
          <p:cNvSpPr/>
          <p:nvPr/>
        </p:nvSpPr>
        <p:spPr>
          <a:xfrm>
            <a:off x="829032" y="5110758"/>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Se l'intervallo proposto è corretto, premere Invio. Altrimenti, selezionare manualmente le celle desiderate trascinando il mouse o digitando l'intervallo nella formula.</a:t>
            </a:r>
            <a:endParaRPr lang="en-US" sz="1850" dirty="0"/>
          </a:p>
        </p:txBody>
      </p:sp>
      <p:sp>
        <p:nvSpPr>
          <p:cNvPr id="6" name="Text 4"/>
          <p:cNvSpPr/>
          <p:nvPr/>
        </p:nvSpPr>
        <p:spPr>
          <a:xfrm>
            <a:off x="7611785" y="313586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Sintassi Avanzata</a:t>
            </a:r>
            <a:endParaRPr lang="en-US" sz="2400" dirty="0"/>
          </a:p>
        </p:txBody>
      </p:sp>
      <p:sp>
        <p:nvSpPr>
          <p:cNvPr id="7" name="Text 5"/>
          <p:cNvSpPr/>
          <p:nvPr/>
        </p:nvSpPr>
        <p:spPr>
          <a:xfrm>
            <a:off x="7611785" y="3760351"/>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È possibile sommare più intervalli separati usando il punto e virgola: =SOMMA(A1:A5;C1:C5;E1:E5)</a:t>
            </a:r>
            <a:endParaRPr lang="en-US" sz="1850" dirty="0"/>
          </a:p>
        </p:txBody>
      </p:sp>
      <p:sp>
        <p:nvSpPr>
          <p:cNvPr id="8" name="Text 6"/>
          <p:cNvSpPr/>
          <p:nvPr/>
        </p:nvSpPr>
        <p:spPr>
          <a:xfrm>
            <a:off x="7611785" y="4731663"/>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funzione ignora celle vuote e testo, sommando solo valori numerici. Può gestire fino a 255 argomenti diversi.</a:t>
            </a:r>
            <a:endParaRPr lang="en-US" sz="1850" dirty="0"/>
          </a:p>
        </p:txBody>
      </p:sp>
      <p:sp>
        <p:nvSpPr>
          <p:cNvPr id="9" name="Text 7"/>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0" name="Text 8"/>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32</a:t>
            </a:r>
            <a:endParaRPr lang="en-US" sz="13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829032" y="2089428"/>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Funzioni Statistiche</a:t>
            </a:r>
            <a:endParaRPr lang="en-US" sz="4850" dirty="0"/>
          </a:p>
        </p:txBody>
      </p:sp>
      <p:sp>
        <p:nvSpPr>
          <p:cNvPr id="3" name="Text 1"/>
          <p:cNvSpPr/>
          <p:nvPr/>
        </p:nvSpPr>
        <p:spPr>
          <a:xfrm>
            <a:off x="829032" y="3338632"/>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Le funzioni statistiche permettono analisi rapide dei dati. MEDIA calcola la media aritmetica, MIN e MAX individuano rispettivamente il valore minimo e massimo in un intervallo.</a:t>
            </a:r>
            <a:endParaRPr lang="en-US" sz="1850" dirty="0"/>
          </a:p>
        </p:txBody>
      </p:sp>
      <p:sp>
        <p:nvSpPr>
          <p:cNvPr id="4" name="Shape 2"/>
          <p:cNvSpPr/>
          <p:nvPr/>
        </p:nvSpPr>
        <p:spPr>
          <a:xfrm>
            <a:off x="829032" y="4363283"/>
            <a:ext cx="4166235" cy="1776770"/>
          </a:xfrm>
          <a:prstGeom prst="roundRect">
            <a:avLst>
              <a:gd name="adj" fmla="val 515"/>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5" name="Text 3"/>
          <p:cNvSpPr/>
          <p:nvPr/>
        </p:nvSpPr>
        <p:spPr>
          <a:xfrm>
            <a:off x="1073468" y="4607719"/>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Passaggi</a:t>
            </a:r>
            <a:endParaRPr lang="en-US" sz="2400" dirty="0"/>
          </a:p>
        </p:txBody>
      </p:sp>
      <p:sp>
        <p:nvSpPr>
          <p:cNvPr id="6" name="Text 4"/>
          <p:cNvSpPr/>
          <p:nvPr/>
        </p:nvSpPr>
        <p:spPr>
          <a:xfrm>
            <a:off x="1073468" y="5137428"/>
            <a:ext cx="3677364"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Selezionare cella, scegliere funzione, specificare intervallo</a:t>
            </a:r>
            <a:endParaRPr lang="en-US" sz="1850" dirty="0"/>
          </a:p>
        </p:txBody>
      </p:sp>
      <p:sp>
        <p:nvSpPr>
          <p:cNvPr id="7" name="Shape 5"/>
          <p:cNvSpPr/>
          <p:nvPr/>
        </p:nvSpPr>
        <p:spPr>
          <a:xfrm>
            <a:off x="5232083" y="4363283"/>
            <a:ext cx="4166235" cy="1776770"/>
          </a:xfrm>
          <a:prstGeom prst="roundRect">
            <a:avLst>
              <a:gd name="adj" fmla="val 515"/>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8" name="Text 6"/>
          <p:cNvSpPr/>
          <p:nvPr/>
        </p:nvSpPr>
        <p:spPr>
          <a:xfrm>
            <a:off x="5476518" y="4607719"/>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Argomenti Max</a:t>
            </a:r>
            <a:endParaRPr lang="en-US" sz="2400" dirty="0"/>
          </a:p>
        </p:txBody>
      </p:sp>
      <p:sp>
        <p:nvSpPr>
          <p:cNvPr id="9" name="Text 7"/>
          <p:cNvSpPr/>
          <p:nvPr/>
        </p:nvSpPr>
        <p:spPr>
          <a:xfrm>
            <a:off x="5476518" y="5137428"/>
            <a:ext cx="3677364"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Numero massimo di intervalli gestibili</a:t>
            </a:r>
            <a:endParaRPr lang="en-US" sz="1850" dirty="0"/>
          </a:p>
        </p:txBody>
      </p:sp>
      <p:sp>
        <p:nvSpPr>
          <p:cNvPr id="10" name="Shape 8"/>
          <p:cNvSpPr/>
          <p:nvPr/>
        </p:nvSpPr>
        <p:spPr>
          <a:xfrm>
            <a:off x="9635133" y="4363283"/>
            <a:ext cx="4166235" cy="1776770"/>
          </a:xfrm>
          <a:prstGeom prst="roundRect">
            <a:avLst>
              <a:gd name="adj" fmla="val 515"/>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1" name="Text 9"/>
          <p:cNvSpPr/>
          <p:nvPr/>
        </p:nvSpPr>
        <p:spPr>
          <a:xfrm>
            <a:off x="9879568" y="4607719"/>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Precisione</a:t>
            </a:r>
            <a:endParaRPr lang="en-US" sz="2400" dirty="0"/>
          </a:p>
        </p:txBody>
      </p:sp>
      <p:sp>
        <p:nvSpPr>
          <p:cNvPr id="12" name="Text 10"/>
          <p:cNvSpPr/>
          <p:nvPr/>
        </p:nvSpPr>
        <p:spPr>
          <a:xfrm>
            <a:off x="9879568" y="5137428"/>
            <a:ext cx="3677364" cy="379095"/>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Accuratezza dei calcoli statistici</a:t>
            </a:r>
            <a:endParaRPr lang="en-US" sz="1850" dirty="0"/>
          </a:p>
        </p:txBody>
      </p:sp>
      <p:sp>
        <p:nvSpPr>
          <p:cNvPr id="13" name="Text 11"/>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4" name="Text 12"/>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33</a:t>
            </a:r>
            <a:endParaRPr lang="en-US" sz="13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829032" y="964168"/>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Funzioni di Conteggio</a:t>
            </a:r>
            <a:endParaRPr lang="en-US" sz="4850" dirty="0"/>
          </a:p>
        </p:txBody>
      </p:sp>
      <p:sp>
        <p:nvSpPr>
          <p:cNvPr id="3" name="Text 1"/>
          <p:cNvSpPr/>
          <p:nvPr/>
        </p:nvSpPr>
        <p:spPr>
          <a:xfrm>
            <a:off x="829032" y="2213372"/>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Excel offre diverse funzioni per contare celle. CONTA.NUMERI conta solo celle contenenti numeri, mentre CONTA.VALORI conta tutte le celle non vuote, indipendentemente dal contenuto.</a:t>
            </a:r>
            <a:endParaRPr lang="en-US" sz="1850" dirty="0"/>
          </a:p>
        </p:txBody>
      </p:sp>
      <p:sp>
        <p:nvSpPr>
          <p:cNvPr id="4" name="Shape 2"/>
          <p:cNvSpPr/>
          <p:nvPr/>
        </p:nvSpPr>
        <p:spPr>
          <a:xfrm>
            <a:off x="7299960" y="3238024"/>
            <a:ext cx="30480" cy="4027289"/>
          </a:xfrm>
          <a:prstGeom prst="roundRect">
            <a:avLst>
              <a:gd name="adj" fmla="val 30000"/>
            </a:avLst>
          </a:prstGeom>
          <a:solidFill>
            <a:srgbClr val="D8D4D4"/>
          </a:solidFill>
          <a:ln/>
        </p:spPr>
      </p:sp>
      <p:sp>
        <p:nvSpPr>
          <p:cNvPr id="5" name="Shape 3"/>
          <p:cNvSpPr/>
          <p:nvPr/>
        </p:nvSpPr>
        <p:spPr>
          <a:xfrm>
            <a:off x="798552" y="3238024"/>
            <a:ext cx="6486168" cy="1776770"/>
          </a:xfrm>
          <a:prstGeom prst="roundRect">
            <a:avLst>
              <a:gd name="adj" fmla="val 515"/>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6" name="Text 4"/>
          <p:cNvSpPr/>
          <p:nvPr/>
        </p:nvSpPr>
        <p:spPr>
          <a:xfrm>
            <a:off x="3945969" y="3482459"/>
            <a:ext cx="3101935" cy="387668"/>
          </a:xfrm>
          <a:prstGeom prst="rect">
            <a:avLst/>
          </a:prstGeom>
          <a:noFill/>
          <a:ln/>
        </p:spPr>
        <p:txBody>
          <a:bodyPr wrap="none" lIns="0" tIns="0" rIns="0" bIns="0" rtlCol="0" anchor="t"/>
          <a:lstStyle/>
          <a:p>
            <a:pPr algn="r"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CONTA.NUMERI</a:t>
            </a:r>
            <a:endParaRPr lang="en-US" sz="2400" dirty="0"/>
          </a:p>
        </p:txBody>
      </p:sp>
      <p:sp>
        <p:nvSpPr>
          <p:cNvPr id="7" name="Text 5"/>
          <p:cNvSpPr/>
          <p:nvPr/>
        </p:nvSpPr>
        <p:spPr>
          <a:xfrm>
            <a:off x="1042988" y="4012168"/>
            <a:ext cx="6004917" cy="758190"/>
          </a:xfrm>
          <a:prstGeom prst="rect">
            <a:avLst/>
          </a:prstGeom>
          <a:noFill/>
          <a:ln/>
        </p:spPr>
        <p:txBody>
          <a:bodyPr wrap="square" lIns="0" tIns="0" rIns="0" bIns="0" rtlCol="0" anchor="t"/>
          <a:lstStyle/>
          <a:p>
            <a:pPr algn="r"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Conta celle con valori numerici. Utile per verificare quanti dati numerici sono presenti in un intervallo.</a:t>
            </a:r>
            <a:endParaRPr lang="en-US" sz="1850" dirty="0"/>
          </a:p>
        </p:txBody>
      </p:sp>
      <p:sp>
        <p:nvSpPr>
          <p:cNvPr id="8" name="Shape 6"/>
          <p:cNvSpPr/>
          <p:nvPr/>
        </p:nvSpPr>
        <p:spPr>
          <a:xfrm>
            <a:off x="7345680" y="5488543"/>
            <a:ext cx="6486168" cy="1776770"/>
          </a:xfrm>
          <a:prstGeom prst="rect">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9" name="Text 7"/>
          <p:cNvSpPr/>
          <p:nvPr/>
        </p:nvSpPr>
        <p:spPr>
          <a:xfrm>
            <a:off x="7582495" y="573297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CONTA.VALORI</a:t>
            </a:r>
            <a:endParaRPr lang="en-US" sz="2400" dirty="0"/>
          </a:p>
        </p:txBody>
      </p:sp>
      <p:sp>
        <p:nvSpPr>
          <p:cNvPr id="10" name="Text 8"/>
          <p:cNvSpPr/>
          <p:nvPr/>
        </p:nvSpPr>
        <p:spPr>
          <a:xfrm>
            <a:off x="7582495" y="6262688"/>
            <a:ext cx="6004917"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Conta tutte le celle non vuote. Include testo, numeri, date e valori logici.</a:t>
            </a:r>
            <a:endParaRPr lang="en-US" sz="1850" dirty="0"/>
          </a:p>
        </p:txBody>
      </p:sp>
      <p:sp>
        <p:nvSpPr>
          <p:cNvPr id="11" name="Text 9"/>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2" name="Text 10"/>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34</a:t>
            </a:r>
            <a:endParaRPr lang="en-US" sz="13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1895951"/>
            <a:ext cx="4894302" cy="4437578"/>
          </a:xfrm>
          <a:prstGeom prst="rect">
            <a:avLst/>
          </a:prstGeom>
        </p:spPr>
      </p:pic>
      <p:sp>
        <p:nvSpPr>
          <p:cNvPr id="4" name="Text 0"/>
          <p:cNvSpPr/>
          <p:nvPr/>
        </p:nvSpPr>
        <p:spPr>
          <a:xfrm>
            <a:off x="829032" y="1956078"/>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Funzione ARROTONDA</a:t>
            </a:r>
            <a:endParaRPr lang="en-US" sz="4850" dirty="0"/>
          </a:p>
        </p:txBody>
      </p:sp>
      <p:sp>
        <p:nvSpPr>
          <p:cNvPr id="5" name="Text 1"/>
          <p:cNvSpPr/>
          <p:nvPr/>
        </p:nvSpPr>
        <p:spPr>
          <a:xfrm>
            <a:off x="829032" y="3086814"/>
            <a:ext cx="74859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funzione ARROTONDA permette di arrotondare numeri a un numero specificato di cifre decimali. Sintassi: =ARROTONDA(numero; num_cifre)</a:t>
            </a:r>
            <a:endParaRPr lang="en-US" sz="1850" dirty="0"/>
          </a:p>
        </p:txBody>
      </p:sp>
      <p:sp>
        <p:nvSpPr>
          <p:cNvPr id="6" name="Text 2"/>
          <p:cNvSpPr/>
          <p:nvPr/>
        </p:nvSpPr>
        <p:spPr>
          <a:xfrm>
            <a:off x="829032" y="4111466"/>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Il parametro num_cifre determina la precisione: valori positivi arrotondano dopo la virgola, zero arrotonda all'intero più vicino, valori negativi arrotondano a sinistra della virgola (decine, centinaia, ecc.).</a:t>
            </a:r>
            <a:endParaRPr lang="en-US" sz="1850" dirty="0"/>
          </a:p>
        </p:txBody>
      </p:sp>
      <p:sp>
        <p:nvSpPr>
          <p:cNvPr id="7" name="Text 3"/>
          <p:cNvSpPr/>
          <p:nvPr/>
        </p:nvSpPr>
        <p:spPr>
          <a:xfrm>
            <a:off x="829032" y="5515213"/>
            <a:ext cx="74859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Esempio: =ARROTONDA(3,14159; 2) restituisce 3,14. La funzione segue le regole matematiche standard: cifre da 5 in su arrotondano per eccesso.</a:t>
            </a:r>
            <a:endParaRPr lang="en-US" sz="1850" dirty="0"/>
          </a:p>
        </p:txBody>
      </p:sp>
      <p:sp>
        <p:nvSpPr>
          <p:cNvPr id="8"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9" name="Text 5"/>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35</a:t>
            </a:r>
            <a:endParaRPr lang="en-US" sz="13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829032" y="1779865"/>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Funzione SE</a:t>
            </a:r>
            <a:endParaRPr lang="en-US" sz="4850" dirty="0"/>
          </a:p>
        </p:txBody>
      </p:sp>
      <p:sp>
        <p:nvSpPr>
          <p:cNvPr id="3" name="Text 1"/>
          <p:cNvSpPr/>
          <p:nvPr/>
        </p:nvSpPr>
        <p:spPr>
          <a:xfrm>
            <a:off x="829032" y="3029069"/>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funzione SE è uno strumento logico potente che restituisce un valore se una condizione è vera, un altro se è falsa. Struttura: =SE(Test; Se_vero; Se_falso)</a:t>
            </a:r>
            <a:endParaRPr lang="en-US" sz="1850" dirty="0"/>
          </a:p>
        </p:txBody>
      </p:sp>
      <p:sp>
        <p:nvSpPr>
          <p:cNvPr id="4" name="Text 2"/>
          <p:cNvSpPr/>
          <p:nvPr/>
        </p:nvSpPr>
        <p:spPr>
          <a:xfrm>
            <a:off x="829032" y="4053721"/>
            <a:ext cx="236815" cy="295989"/>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Light" pitchFamily="34" charset="0"/>
                <a:ea typeface="Ancizar Serif Light" pitchFamily="34" charset="-122"/>
                <a:cs typeface="Ancizar Serif Light" pitchFamily="34" charset="-120"/>
              </a:rPr>
              <a:t>01</a:t>
            </a:r>
            <a:endParaRPr lang="en-US" sz="1850" dirty="0"/>
          </a:p>
        </p:txBody>
      </p:sp>
      <p:sp>
        <p:nvSpPr>
          <p:cNvPr id="5" name="Shape 3"/>
          <p:cNvSpPr/>
          <p:nvPr/>
        </p:nvSpPr>
        <p:spPr>
          <a:xfrm>
            <a:off x="829032" y="4425672"/>
            <a:ext cx="4166235" cy="30480"/>
          </a:xfrm>
          <a:prstGeom prst="rect">
            <a:avLst/>
          </a:prstGeom>
          <a:solidFill>
            <a:srgbClr val="000103"/>
          </a:solidFill>
          <a:ln/>
        </p:spPr>
      </p:sp>
      <p:sp>
        <p:nvSpPr>
          <p:cNvPr id="6" name="Text 4"/>
          <p:cNvSpPr/>
          <p:nvPr/>
        </p:nvSpPr>
        <p:spPr>
          <a:xfrm>
            <a:off x="829032" y="4604980"/>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Definire il Test</a:t>
            </a:r>
            <a:endParaRPr lang="en-US" sz="2400" dirty="0"/>
          </a:p>
        </p:txBody>
      </p:sp>
      <p:sp>
        <p:nvSpPr>
          <p:cNvPr id="7" name="Text 5"/>
          <p:cNvSpPr/>
          <p:nvPr/>
        </p:nvSpPr>
        <p:spPr>
          <a:xfrm>
            <a:off x="829032" y="5134689"/>
            <a:ext cx="4166235"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Specificare la condizione da verificare, ad esempio A1&gt;50 per controllare se il valore in A1 supera 50.</a:t>
            </a:r>
            <a:endParaRPr lang="en-US" sz="1850" dirty="0"/>
          </a:p>
        </p:txBody>
      </p:sp>
      <p:sp>
        <p:nvSpPr>
          <p:cNvPr id="8" name="Text 6"/>
          <p:cNvSpPr/>
          <p:nvPr/>
        </p:nvSpPr>
        <p:spPr>
          <a:xfrm>
            <a:off x="5232083" y="4053721"/>
            <a:ext cx="236815" cy="295989"/>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Light" pitchFamily="34" charset="0"/>
                <a:ea typeface="Ancizar Serif Light" pitchFamily="34" charset="-122"/>
                <a:cs typeface="Ancizar Serif Light" pitchFamily="34" charset="-120"/>
              </a:rPr>
              <a:t>02</a:t>
            </a:r>
            <a:endParaRPr lang="en-US" sz="1850" dirty="0"/>
          </a:p>
        </p:txBody>
      </p:sp>
      <p:sp>
        <p:nvSpPr>
          <p:cNvPr id="9" name="Shape 7"/>
          <p:cNvSpPr/>
          <p:nvPr/>
        </p:nvSpPr>
        <p:spPr>
          <a:xfrm>
            <a:off x="5232083" y="4425672"/>
            <a:ext cx="4166235" cy="30480"/>
          </a:xfrm>
          <a:prstGeom prst="rect">
            <a:avLst/>
          </a:prstGeom>
          <a:solidFill>
            <a:srgbClr val="000103"/>
          </a:solidFill>
          <a:ln/>
        </p:spPr>
      </p:sp>
      <p:sp>
        <p:nvSpPr>
          <p:cNvPr id="10" name="Text 8"/>
          <p:cNvSpPr/>
          <p:nvPr/>
        </p:nvSpPr>
        <p:spPr>
          <a:xfrm>
            <a:off x="5232083" y="4604980"/>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Risultato se Vero</a:t>
            </a:r>
            <a:endParaRPr lang="en-US" sz="2400" dirty="0"/>
          </a:p>
        </p:txBody>
      </p:sp>
      <p:sp>
        <p:nvSpPr>
          <p:cNvPr id="11" name="Text 9"/>
          <p:cNvSpPr/>
          <p:nvPr/>
        </p:nvSpPr>
        <p:spPr>
          <a:xfrm>
            <a:off x="5232083" y="5134689"/>
            <a:ext cx="4166235"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Indicare cosa mostrare se la condizione è soddisfatta, come "SUPERIORE" o un calcolo specifico.</a:t>
            </a:r>
            <a:endParaRPr lang="en-US" sz="1850" dirty="0"/>
          </a:p>
        </p:txBody>
      </p:sp>
      <p:sp>
        <p:nvSpPr>
          <p:cNvPr id="12" name="Text 10"/>
          <p:cNvSpPr/>
          <p:nvPr/>
        </p:nvSpPr>
        <p:spPr>
          <a:xfrm>
            <a:off x="9635133" y="4053721"/>
            <a:ext cx="236815" cy="295989"/>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Light" pitchFamily="34" charset="0"/>
                <a:ea typeface="Ancizar Serif Light" pitchFamily="34" charset="-122"/>
                <a:cs typeface="Ancizar Serif Light" pitchFamily="34" charset="-120"/>
              </a:rPr>
              <a:t>03</a:t>
            </a:r>
            <a:endParaRPr lang="en-US" sz="1850" dirty="0"/>
          </a:p>
        </p:txBody>
      </p:sp>
      <p:sp>
        <p:nvSpPr>
          <p:cNvPr id="13" name="Shape 11"/>
          <p:cNvSpPr/>
          <p:nvPr/>
        </p:nvSpPr>
        <p:spPr>
          <a:xfrm>
            <a:off x="9635133" y="4425672"/>
            <a:ext cx="4166235" cy="30480"/>
          </a:xfrm>
          <a:prstGeom prst="rect">
            <a:avLst/>
          </a:prstGeom>
          <a:solidFill>
            <a:srgbClr val="000103"/>
          </a:solidFill>
          <a:ln/>
        </p:spPr>
      </p:sp>
      <p:sp>
        <p:nvSpPr>
          <p:cNvPr id="14" name="Text 12"/>
          <p:cNvSpPr/>
          <p:nvPr/>
        </p:nvSpPr>
        <p:spPr>
          <a:xfrm>
            <a:off x="9635133" y="4604980"/>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Risultato se Falso</a:t>
            </a:r>
            <a:endParaRPr lang="en-US" sz="2400" dirty="0"/>
          </a:p>
        </p:txBody>
      </p:sp>
      <p:sp>
        <p:nvSpPr>
          <p:cNvPr id="15" name="Text 13"/>
          <p:cNvSpPr/>
          <p:nvPr/>
        </p:nvSpPr>
        <p:spPr>
          <a:xfrm>
            <a:off x="9635133" y="5134689"/>
            <a:ext cx="4166235"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Specificare l'alternativa se la condizione non è soddisfatta, come "INFERIORE" o un valore diverso.</a:t>
            </a:r>
            <a:endParaRPr lang="en-US" sz="1850" dirty="0"/>
          </a:p>
        </p:txBody>
      </p:sp>
      <p:sp>
        <p:nvSpPr>
          <p:cNvPr id="16" name="Text 1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7" name="Text 1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36</a:t>
            </a:r>
            <a:endParaRPr lang="en-US" sz="13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779038"/>
            <a:ext cx="4894302" cy="2671524"/>
          </a:xfrm>
          <a:prstGeom prst="rect">
            <a:avLst/>
          </a:prstGeom>
        </p:spPr>
      </p:pic>
      <p:sp>
        <p:nvSpPr>
          <p:cNvPr id="4" name="Text 0"/>
          <p:cNvSpPr/>
          <p:nvPr/>
        </p:nvSpPr>
        <p:spPr>
          <a:xfrm>
            <a:off x="829032" y="1891189"/>
            <a:ext cx="7485936" cy="1550908"/>
          </a:xfrm>
          <a:prstGeom prst="rect">
            <a:avLst/>
          </a:prstGeom>
          <a:noFill/>
          <a:ln/>
        </p:spPr>
        <p:txBody>
          <a:bodyPr wrap="squar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Operatori di Confronto nella Funzione SE</a:t>
            </a:r>
            <a:endParaRPr lang="en-US" sz="4850" dirty="0"/>
          </a:p>
        </p:txBody>
      </p:sp>
      <p:sp>
        <p:nvSpPr>
          <p:cNvPr id="5" name="Text 1"/>
          <p:cNvSpPr/>
          <p:nvPr/>
        </p:nvSpPr>
        <p:spPr>
          <a:xfrm>
            <a:off x="829032" y="3797379"/>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funzione SE utilizza operatori di confronto per valutare condizioni. Gli operatori disponibili sono: = (uguale), &gt; (maggiore), &lt; (minore), &gt;= (maggiore o uguale), &lt;= (minore o uguale), &lt;&gt; (diverso).</a:t>
            </a:r>
            <a:endParaRPr lang="en-US" sz="1850" dirty="0"/>
          </a:p>
        </p:txBody>
      </p:sp>
      <p:sp>
        <p:nvSpPr>
          <p:cNvPr id="6" name="Text 2"/>
          <p:cNvSpPr/>
          <p:nvPr/>
        </p:nvSpPr>
        <p:spPr>
          <a:xfrm>
            <a:off x="829032" y="5201126"/>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Esempio pratico: =SE(A1&gt;=18;"Maggiorenne";"Minorenne") verifica se il valore in A1 è maggiore o uguale a 18 e restituisce il testo appropriato. Le condizioni testuali devono essere sempre racchiuse tra virgolette.</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37</a:t>
            </a:r>
            <a:endParaRPr lang="en-US" sz="13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342555"/>
            <a:ext cx="4894302" cy="3544372"/>
          </a:xfrm>
          <a:prstGeom prst="rect">
            <a:avLst/>
          </a:prstGeom>
        </p:spPr>
      </p:pic>
      <p:sp>
        <p:nvSpPr>
          <p:cNvPr id="4" name="Shape 0"/>
          <p:cNvSpPr/>
          <p:nvPr/>
        </p:nvSpPr>
        <p:spPr>
          <a:xfrm>
            <a:off x="829032" y="1819394"/>
            <a:ext cx="1561386" cy="445175"/>
          </a:xfrm>
          <a:prstGeom prst="roundRect">
            <a:avLst>
              <a:gd name="adj" fmla="val 2054"/>
            </a:avLst>
          </a:prstGeom>
          <a:solidFill>
            <a:srgbClr val="CCDDFF"/>
          </a:solidFill>
          <a:ln/>
        </p:spPr>
      </p:sp>
      <p:pic>
        <p:nvPicPr>
          <p:cNvPr id="5"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074" y="1947267"/>
            <a:ext cx="189428" cy="189428"/>
          </a:xfrm>
          <a:prstGeom prst="rect">
            <a:avLst/>
          </a:prstGeom>
        </p:spPr>
      </p:pic>
      <p:sp>
        <p:nvSpPr>
          <p:cNvPr id="6" name="Text 1"/>
          <p:cNvSpPr/>
          <p:nvPr/>
        </p:nvSpPr>
        <p:spPr>
          <a:xfrm>
            <a:off x="1255157" y="1890355"/>
            <a:ext cx="993219" cy="303252"/>
          </a:xfrm>
          <a:prstGeom prst="rect">
            <a:avLst/>
          </a:prstGeom>
          <a:noFill/>
          <a:ln/>
        </p:spPr>
        <p:txBody>
          <a:bodyPr wrap="none" lIns="0" tIns="0" rIns="0" bIns="0" rtlCol="0" anchor="t"/>
          <a:lstStyle/>
          <a:p>
            <a:pPr algn="l" indent="0" marL="0">
              <a:lnSpc>
                <a:spcPts val="2350"/>
              </a:lnSpc>
              <a:buNone/>
            </a:pPr>
            <a:r>
              <a:rPr lang="en-US" sz="1450" dirty="0">
                <a:solidFill>
                  <a:srgbClr val="030303"/>
                </a:solidFill>
                <a:latin typeface="Ancizar Serif" pitchFamily="34" charset="0"/>
                <a:ea typeface="Ancizar Serif" pitchFamily="34" charset="-122"/>
                <a:cs typeface="Ancizar Serif" pitchFamily="34" charset="-120"/>
              </a:rPr>
              <a:t>CAPITOLO 5</a:t>
            </a:r>
            <a:endParaRPr lang="en-US" sz="1450" dirty="0"/>
          </a:p>
        </p:txBody>
      </p:sp>
      <p:sp>
        <p:nvSpPr>
          <p:cNvPr id="7" name="Text 2"/>
          <p:cNvSpPr/>
          <p:nvPr/>
        </p:nvSpPr>
        <p:spPr>
          <a:xfrm>
            <a:off x="829032" y="2359223"/>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Formattazione</a:t>
            </a:r>
            <a:endParaRPr lang="en-US" sz="4850" dirty="0"/>
          </a:p>
        </p:txBody>
      </p:sp>
      <p:sp>
        <p:nvSpPr>
          <p:cNvPr id="8" name="Text 3"/>
          <p:cNvSpPr/>
          <p:nvPr/>
        </p:nvSpPr>
        <p:spPr>
          <a:xfrm>
            <a:off x="829032" y="3489960"/>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formattazione rende i fogli di lavoro più leggibili e professionali. Excel permette di modificare aspetto dei caratteri, colori, allineamenti, bordi e molto altro. La formattazione non altera i dati ma ne migliora la presentazione.</a:t>
            </a:r>
            <a:endParaRPr lang="en-US" sz="1850" dirty="0"/>
          </a:p>
        </p:txBody>
      </p:sp>
      <p:sp>
        <p:nvSpPr>
          <p:cNvPr id="9" name="Text 4"/>
          <p:cNvSpPr/>
          <p:nvPr/>
        </p:nvSpPr>
        <p:spPr>
          <a:xfrm>
            <a:off x="829032" y="5272802"/>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Il gruppo Carattere nella scheda Home offre accesso rapido alle opzioni più comuni. Per personalizzazioni avanzate, utilizzare la finestra Formato celle accessibile cliccando sulla freccia nell'angolo del gruppo.</a:t>
            </a:r>
            <a:endParaRPr lang="en-US" sz="1850" dirty="0"/>
          </a:p>
        </p:txBody>
      </p:sp>
      <p:sp>
        <p:nvSpPr>
          <p:cNvPr id="10" name="Text 5"/>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1" name="Text 6"/>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38</a:t>
            </a:r>
            <a:endParaRPr lang="en-US" sz="13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829032" y="2222659"/>
            <a:ext cx="6677144"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Formattare Numeri e Date</a:t>
            </a:r>
            <a:endParaRPr lang="en-US" sz="4850" dirty="0"/>
          </a:p>
        </p:txBody>
      </p:sp>
      <p:sp>
        <p:nvSpPr>
          <p:cNvPr id="3" name="Shape 1"/>
          <p:cNvSpPr/>
          <p:nvPr/>
        </p:nvSpPr>
        <p:spPr>
          <a:xfrm>
            <a:off x="829032" y="3471863"/>
            <a:ext cx="3065383"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Text 2"/>
          <p:cNvSpPr/>
          <p:nvPr/>
        </p:nvSpPr>
        <p:spPr>
          <a:xfrm>
            <a:off x="1073468" y="3716298"/>
            <a:ext cx="257651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Numero</a:t>
            </a:r>
            <a:endParaRPr lang="en-US" sz="2400" dirty="0"/>
          </a:p>
        </p:txBody>
      </p:sp>
      <p:sp>
        <p:nvSpPr>
          <p:cNvPr id="5" name="Text 3"/>
          <p:cNvSpPr/>
          <p:nvPr/>
        </p:nvSpPr>
        <p:spPr>
          <a:xfrm>
            <a:off x="1073468" y="4246007"/>
            <a:ext cx="2576512"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Controlla decimali, separatore migliaia e formato numeri negativi.</a:t>
            </a:r>
            <a:endParaRPr lang="en-US" sz="1850" dirty="0"/>
          </a:p>
        </p:txBody>
      </p:sp>
      <p:sp>
        <p:nvSpPr>
          <p:cNvPr id="6" name="Shape 4"/>
          <p:cNvSpPr/>
          <p:nvPr/>
        </p:nvSpPr>
        <p:spPr>
          <a:xfrm>
            <a:off x="4131231" y="3471863"/>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5"/>
          <p:cNvSpPr/>
          <p:nvPr/>
        </p:nvSpPr>
        <p:spPr>
          <a:xfrm>
            <a:off x="4375666" y="3716298"/>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Valuta</a:t>
            </a:r>
            <a:endParaRPr lang="en-US" sz="2400" dirty="0"/>
          </a:p>
        </p:txBody>
      </p:sp>
      <p:sp>
        <p:nvSpPr>
          <p:cNvPr id="8" name="Text 6"/>
          <p:cNvSpPr/>
          <p:nvPr/>
        </p:nvSpPr>
        <p:spPr>
          <a:xfrm>
            <a:off x="4375666" y="4246007"/>
            <a:ext cx="257663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Aggiunge simbolo monetario e formatta importi con decimali appropriati.</a:t>
            </a:r>
            <a:endParaRPr lang="en-US" sz="1850" dirty="0"/>
          </a:p>
        </p:txBody>
      </p:sp>
      <p:sp>
        <p:nvSpPr>
          <p:cNvPr id="9" name="Shape 7"/>
          <p:cNvSpPr/>
          <p:nvPr/>
        </p:nvSpPr>
        <p:spPr>
          <a:xfrm>
            <a:off x="7433548" y="3471863"/>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8"/>
          <p:cNvSpPr/>
          <p:nvPr/>
        </p:nvSpPr>
        <p:spPr>
          <a:xfrm>
            <a:off x="7677983" y="3716298"/>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Data</a:t>
            </a:r>
            <a:endParaRPr lang="en-US" sz="2400" dirty="0"/>
          </a:p>
        </p:txBody>
      </p:sp>
      <p:sp>
        <p:nvSpPr>
          <p:cNvPr id="11" name="Text 9"/>
          <p:cNvSpPr/>
          <p:nvPr/>
        </p:nvSpPr>
        <p:spPr>
          <a:xfrm>
            <a:off x="7677983" y="4246007"/>
            <a:ext cx="2576632"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Visualizza date in formati diversi: gg/mm/aaaa, mese per esteso, ecc.</a:t>
            </a:r>
            <a:endParaRPr lang="en-US" sz="1850" dirty="0"/>
          </a:p>
        </p:txBody>
      </p:sp>
      <p:sp>
        <p:nvSpPr>
          <p:cNvPr id="12" name="Shape 10"/>
          <p:cNvSpPr/>
          <p:nvPr/>
        </p:nvSpPr>
        <p:spPr>
          <a:xfrm>
            <a:off x="10735866" y="3471863"/>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3" name="Text 11"/>
          <p:cNvSpPr/>
          <p:nvPr/>
        </p:nvSpPr>
        <p:spPr>
          <a:xfrm>
            <a:off x="10980301" y="3716298"/>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Percentuale</a:t>
            </a:r>
            <a:endParaRPr lang="en-US" sz="2400" dirty="0"/>
          </a:p>
        </p:txBody>
      </p:sp>
      <p:sp>
        <p:nvSpPr>
          <p:cNvPr id="14" name="Text 12"/>
          <p:cNvSpPr/>
          <p:nvPr/>
        </p:nvSpPr>
        <p:spPr>
          <a:xfrm>
            <a:off x="10980301" y="4246007"/>
            <a:ext cx="257663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Moltiplica per 100 e aggiunge il simbolo %. Utile per tassi e proporzioni.</a:t>
            </a:r>
            <a:endParaRPr lang="en-US" sz="1850" dirty="0"/>
          </a:p>
        </p:txBody>
      </p:sp>
      <p:sp>
        <p:nvSpPr>
          <p:cNvPr id="15" name="Text 1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39</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29032" y="1957864"/>
            <a:ext cx="7553087"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Creare Nuovi Fogli Elettronici</a:t>
            </a:r>
            <a:endParaRPr lang="en-US" sz="4850" dirty="0"/>
          </a:p>
        </p:txBody>
      </p:sp>
      <p:sp>
        <p:nvSpPr>
          <p:cNvPr id="3" name="Shape 1"/>
          <p:cNvSpPr/>
          <p:nvPr/>
        </p:nvSpPr>
        <p:spPr>
          <a:xfrm>
            <a:off x="658416" y="3088600"/>
            <a:ext cx="5183386" cy="3183017"/>
          </a:xfrm>
          <a:prstGeom prst="roundRect">
            <a:avLst>
              <a:gd name="adj" fmla="val 287"/>
            </a:avLst>
          </a:prstGeom>
          <a:solidFill>
            <a:srgbClr val="000103">
              <a:alpha val="95000"/>
            </a:srgbClr>
          </a:solidFill>
          <a:ln/>
        </p:spPr>
      </p:sp>
      <p:sp>
        <p:nvSpPr>
          <p:cNvPr id="4" name="Text 2"/>
          <p:cNvSpPr/>
          <p:nvPr/>
        </p:nvSpPr>
        <p:spPr>
          <a:xfrm>
            <a:off x="895231" y="3325416"/>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FFFFFF"/>
                </a:solidFill>
                <a:latin typeface="Ancizar Serif" pitchFamily="34" charset="0"/>
                <a:ea typeface="Ancizar Serif" pitchFamily="34" charset="-122"/>
                <a:cs typeface="Ancizar Serif" pitchFamily="34" charset="-120"/>
              </a:rPr>
              <a:t>Modelli Disponibili</a:t>
            </a:r>
            <a:endParaRPr lang="en-US" sz="2400" dirty="0"/>
          </a:p>
        </p:txBody>
      </p:sp>
      <p:sp>
        <p:nvSpPr>
          <p:cNvPr id="5" name="Text 3"/>
          <p:cNvSpPr/>
          <p:nvPr/>
        </p:nvSpPr>
        <p:spPr>
          <a:xfrm>
            <a:off x="895231" y="3949898"/>
            <a:ext cx="4709755" cy="1137285"/>
          </a:xfrm>
          <a:prstGeom prst="rect">
            <a:avLst/>
          </a:prstGeom>
          <a:noFill/>
          <a:ln/>
        </p:spPr>
        <p:txBody>
          <a:bodyPr wrap="square" lIns="0" tIns="0" rIns="0" bIns="0" rtlCol="0" anchor="t"/>
          <a:lstStyle/>
          <a:p>
            <a:pPr algn="l" indent="0" marL="0">
              <a:lnSpc>
                <a:spcPts val="2950"/>
              </a:lnSpc>
              <a:buNone/>
            </a:pPr>
            <a:r>
              <a:rPr lang="en-US" sz="1850" dirty="0">
                <a:solidFill>
                  <a:srgbClr val="FFFFFF"/>
                </a:solidFill>
                <a:latin typeface="Ancizar Serif" pitchFamily="34" charset="0"/>
                <a:ea typeface="Ancizar Serif" pitchFamily="34" charset="-122"/>
                <a:cs typeface="Ancizar Serif" pitchFamily="34" charset="-120"/>
              </a:rPr>
              <a:t>Excel offre numerosi modelli predefiniti per diverse esigenze: elenchi clienti, rapporti vendite, fatture e molto altro.</a:t>
            </a:r>
            <a:endParaRPr lang="en-US" sz="1850" dirty="0"/>
          </a:p>
        </p:txBody>
      </p:sp>
      <p:sp>
        <p:nvSpPr>
          <p:cNvPr id="6" name="Text 4"/>
          <p:cNvSpPr/>
          <p:nvPr/>
        </p:nvSpPr>
        <p:spPr>
          <a:xfrm>
            <a:off x="6256734" y="3325416"/>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Cartella Vuota</a:t>
            </a:r>
            <a:endParaRPr lang="en-US" sz="2400" dirty="0"/>
          </a:p>
        </p:txBody>
      </p:sp>
      <p:sp>
        <p:nvSpPr>
          <p:cNvPr id="7" name="Text 5"/>
          <p:cNvSpPr/>
          <p:nvPr/>
        </p:nvSpPr>
        <p:spPr>
          <a:xfrm>
            <a:off x="6256734" y="3949898"/>
            <a:ext cx="7552134"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iniziare da zero, selezionare "Cartella di lavoro vuota" dalla schermata iniziale. Il nuovo foglio sarà denominato automaticamente Cartella1, Cartella2, ecc.</a:t>
            </a:r>
            <a:endParaRPr lang="en-US" sz="1850" dirty="0"/>
          </a:p>
        </p:txBody>
      </p:sp>
      <p:sp>
        <p:nvSpPr>
          <p:cNvPr id="8" name="Text 6"/>
          <p:cNvSpPr/>
          <p:nvPr/>
        </p:nvSpPr>
        <p:spPr>
          <a:xfrm>
            <a:off x="6256734" y="5300305"/>
            <a:ext cx="7552134"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modelli specifici, digitare termini di ricerca nel campo "Cerca modelli online" per trovare soluzioni personalizzate.</a:t>
            </a:r>
            <a:endParaRPr lang="en-US" sz="1850" dirty="0"/>
          </a:p>
        </p:txBody>
      </p:sp>
      <p:sp>
        <p:nvSpPr>
          <p:cNvPr id="9" name="Text 7"/>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0" name="Text 8"/>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a:t>
            </a:r>
            <a:endParaRPr lang="en-US" sz="13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738199"/>
            <a:ext cx="4894302" cy="2753082"/>
          </a:xfrm>
          <a:prstGeom prst="rect">
            <a:avLst/>
          </a:prstGeom>
        </p:spPr>
      </p:pic>
      <p:sp>
        <p:nvSpPr>
          <p:cNvPr id="4" name="Text 0"/>
          <p:cNvSpPr/>
          <p:nvPr/>
        </p:nvSpPr>
        <p:spPr>
          <a:xfrm>
            <a:off x="829032" y="2089309"/>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Decimali e Separatori</a:t>
            </a:r>
            <a:endParaRPr lang="en-US" sz="4850" dirty="0"/>
          </a:p>
        </p:txBody>
      </p:sp>
      <p:sp>
        <p:nvSpPr>
          <p:cNvPr id="5" name="Text 1"/>
          <p:cNvSpPr/>
          <p:nvPr/>
        </p:nvSpPr>
        <p:spPr>
          <a:xfrm>
            <a:off x="829032" y="3220045"/>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Nella finestra Formato celle, categoria Numero, è possibile specificare il numero esatto di cifre decimali da visualizzare. Il separatore delle migliaia migliora la leggibilità di numeri grandi.</a:t>
            </a:r>
            <a:endParaRPr lang="en-US" sz="1850" dirty="0"/>
          </a:p>
        </p:txBody>
      </p:sp>
      <p:sp>
        <p:nvSpPr>
          <p:cNvPr id="6" name="Text 2"/>
          <p:cNvSpPr/>
          <p:nvPr/>
        </p:nvSpPr>
        <p:spPr>
          <a:xfrm>
            <a:off x="829032" y="4623792"/>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 pulsanti nella scheda Home permettono modifiche rapide: "Stile separatore" inserisce il separatore migliaia, "Aumenta decimali" e "Diminuisci decimali" regolano la precisione visualizzata senza alterare il valore effettivo memorizzato.</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40</a:t>
            </a:r>
            <a:endParaRPr lang="en-US" sz="13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829032" y="1957864"/>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Formati Data e Valuta</a:t>
            </a:r>
            <a:endParaRPr lang="en-US" sz="4850" dirty="0"/>
          </a:p>
        </p:txBody>
      </p:sp>
      <p:sp>
        <p:nvSpPr>
          <p:cNvPr id="3" name="Text 1"/>
          <p:cNvSpPr/>
          <p:nvPr/>
        </p:nvSpPr>
        <p:spPr>
          <a:xfrm>
            <a:off x="829032" y="3325416"/>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Formato Data</a:t>
            </a:r>
            <a:endParaRPr lang="en-US" sz="2400" dirty="0"/>
          </a:p>
        </p:txBody>
      </p:sp>
      <p:sp>
        <p:nvSpPr>
          <p:cNvPr id="4" name="Text 2"/>
          <p:cNvSpPr/>
          <p:nvPr/>
        </p:nvSpPr>
        <p:spPr>
          <a:xfrm>
            <a:off x="829032" y="3949898"/>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Nella finestra Formato celle, selezionare Data dalla categoria. Scegliere tra numerosi formati: breve (gg/mm/aa), lungo (giorno mese anno), con o senza giorno della settimana.</a:t>
            </a:r>
            <a:endParaRPr lang="en-US" sz="1850" dirty="0"/>
          </a:p>
        </p:txBody>
      </p:sp>
      <p:sp>
        <p:nvSpPr>
          <p:cNvPr id="5" name="Text 3"/>
          <p:cNvSpPr/>
          <p:nvPr/>
        </p:nvSpPr>
        <p:spPr>
          <a:xfrm>
            <a:off x="829032" y="5300305"/>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 formati con asterisco si adattano alle impostazioni regionali del sistema operativo.</a:t>
            </a:r>
            <a:endParaRPr lang="en-US" sz="1850" dirty="0"/>
          </a:p>
        </p:txBody>
      </p:sp>
      <p:sp>
        <p:nvSpPr>
          <p:cNvPr id="6" name="Text 4"/>
          <p:cNvSpPr/>
          <p:nvPr/>
        </p:nvSpPr>
        <p:spPr>
          <a:xfrm>
            <a:off x="7611785" y="3325416"/>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Formato Valuta</a:t>
            </a:r>
            <a:endParaRPr lang="en-US" sz="2400" dirty="0"/>
          </a:p>
        </p:txBody>
      </p:sp>
      <p:sp>
        <p:nvSpPr>
          <p:cNvPr id="7" name="Text 5"/>
          <p:cNvSpPr/>
          <p:nvPr/>
        </p:nvSpPr>
        <p:spPr>
          <a:xfrm>
            <a:off x="7611785" y="3949898"/>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Selezionare Valuta dalla categoria. Scegliere il simbolo monetario (Euro, Dollaro, ecc.) e il numero di decimali.</a:t>
            </a:r>
            <a:endParaRPr lang="en-US" sz="1850" dirty="0"/>
          </a:p>
        </p:txBody>
      </p:sp>
      <p:sp>
        <p:nvSpPr>
          <p:cNvPr id="8" name="Text 6"/>
          <p:cNvSpPr/>
          <p:nvPr/>
        </p:nvSpPr>
        <p:spPr>
          <a:xfrm>
            <a:off x="7611785" y="4921210"/>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Excel offre simboli per decine di valute internazionali. Il formato Contabilità allinea i simboli in colonna.</a:t>
            </a:r>
            <a:endParaRPr lang="en-US" sz="1850" dirty="0"/>
          </a:p>
        </p:txBody>
      </p:sp>
      <p:sp>
        <p:nvSpPr>
          <p:cNvPr id="9" name="Text 7"/>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0" name="Text 8"/>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41</a:t>
            </a:r>
            <a:endParaRPr lang="en-US" sz="13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5226" y="2674501"/>
            <a:ext cx="4923830" cy="2880479"/>
          </a:xfrm>
          <a:prstGeom prst="rect">
            <a:avLst/>
          </a:prstGeom>
        </p:spPr>
      </p:pic>
      <p:sp>
        <p:nvSpPr>
          <p:cNvPr id="4" name="Text 0"/>
          <p:cNvSpPr/>
          <p:nvPr/>
        </p:nvSpPr>
        <p:spPr>
          <a:xfrm>
            <a:off x="829032" y="1098828"/>
            <a:ext cx="5893832" cy="736640"/>
          </a:xfrm>
          <a:prstGeom prst="rect">
            <a:avLst/>
          </a:prstGeom>
          <a:noFill/>
          <a:ln/>
        </p:spPr>
        <p:txBody>
          <a:bodyPr wrap="none" lIns="0" tIns="0" rIns="0" bIns="0" rtlCol="0" anchor="t"/>
          <a:lstStyle/>
          <a:p>
            <a:pPr algn="l" indent="0" marL="0">
              <a:lnSpc>
                <a:spcPts val="5800"/>
              </a:lnSpc>
              <a:buNone/>
            </a:pPr>
            <a:r>
              <a:rPr lang="en-US" sz="4600" dirty="0">
                <a:solidFill>
                  <a:srgbClr val="000103"/>
                </a:solidFill>
                <a:latin typeface="Ancizar Serif" pitchFamily="34" charset="0"/>
                <a:ea typeface="Ancizar Serif" pitchFamily="34" charset="-122"/>
                <a:cs typeface="Ancizar Serif" pitchFamily="34" charset="-120"/>
              </a:rPr>
              <a:t>Formattare Caratteri</a:t>
            </a:r>
            <a:endParaRPr lang="en-US" sz="4600" dirty="0"/>
          </a:p>
        </p:txBody>
      </p:sp>
      <p:sp>
        <p:nvSpPr>
          <p:cNvPr id="5" name="Text 1"/>
          <p:cNvSpPr/>
          <p:nvPr/>
        </p:nvSpPr>
        <p:spPr>
          <a:xfrm>
            <a:off x="829032" y="2156103"/>
            <a:ext cx="7485936" cy="1052989"/>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Il gruppo Carattere nella scheda Home permette di modificare tipo, dimensione e stile del testo. Sono disponibili centinaia di font, dimensioni da 8 a 72 punti e oltre, e stili come grassetto, corsivo e sottolineato.</a:t>
            </a:r>
            <a:endParaRPr lang="en-US" sz="1750" dirty="0"/>
          </a:p>
        </p:txBody>
      </p:sp>
      <p:sp>
        <p:nvSpPr>
          <p:cNvPr id="6" name="Shape 2"/>
          <p:cNvSpPr/>
          <p:nvPr/>
        </p:nvSpPr>
        <p:spPr>
          <a:xfrm>
            <a:off x="829032" y="3449598"/>
            <a:ext cx="506254" cy="506254"/>
          </a:xfrm>
          <a:prstGeom prst="roundRect">
            <a:avLst>
              <a:gd name="adj" fmla="val 1806"/>
            </a:avLst>
          </a:prstGeom>
          <a:solidFill>
            <a:srgbClr val="FFFFFF"/>
          </a:solidFill>
          <a:ln w="7620">
            <a:solidFill>
              <a:srgbClr val="D8D4D4"/>
            </a:solidFill>
            <a:prstDash val="solid"/>
          </a:ln>
          <a:effectLst>
            <a:outerShdw sx="100000" sy="100000" kx="0" ky="0" algn="bl" rotWithShape="0" blurRad="336550" dist="0" dir="0">
              <a:srgbClr val="333333">
                <a:alpha val="10000"/>
              </a:srgbClr>
            </a:outerShdw>
          </a:effectLst>
        </p:spPr>
      </p:sp>
      <p:sp>
        <p:nvSpPr>
          <p:cNvPr id="7" name="Text 3"/>
          <p:cNvSpPr/>
          <p:nvPr/>
        </p:nvSpPr>
        <p:spPr>
          <a:xfrm>
            <a:off x="1549003" y="3526869"/>
            <a:ext cx="2889409" cy="368260"/>
          </a:xfrm>
          <a:prstGeom prst="rect">
            <a:avLst/>
          </a:prstGeom>
          <a:noFill/>
          <a:ln/>
        </p:spPr>
        <p:txBody>
          <a:bodyPr wrap="none" lIns="0" tIns="0" rIns="0" bIns="0" rtlCol="0" anchor="t"/>
          <a:lstStyle/>
          <a:p>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Tipo di Carattere</a:t>
            </a:r>
            <a:endParaRPr lang="en-US" sz="2300" dirty="0"/>
          </a:p>
        </p:txBody>
      </p:sp>
      <p:sp>
        <p:nvSpPr>
          <p:cNvPr id="8" name="Text 4"/>
          <p:cNvSpPr/>
          <p:nvPr/>
        </p:nvSpPr>
        <p:spPr>
          <a:xfrm>
            <a:off x="1549003" y="4023360"/>
            <a:ext cx="2889409" cy="1403985"/>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Scegliere tra font serif (con grazie) come Times New Roman o sans-serif come Arial per diversi effetti visivi.</a:t>
            </a:r>
            <a:endParaRPr lang="en-US" sz="1750" dirty="0"/>
          </a:p>
        </p:txBody>
      </p:sp>
      <p:sp>
        <p:nvSpPr>
          <p:cNvPr id="9" name="Shape 5"/>
          <p:cNvSpPr/>
          <p:nvPr/>
        </p:nvSpPr>
        <p:spPr>
          <a:xfrm>
            <a:off x="4705588" y="3449598"/>
            <a:ext cx="506254" cy="506254"/>
          </a:xfrm>
          <a:prstGeom prst="roundRect">
            <a:avLst>
              <a:gd name="adj" fmla="val 1806"/>
            </a:avLst>
          </a:prstGeom>
          <a:solidFill>
            <a:srgbClr val="FFFFFF"/>
          </a:solidFill>
          <a:ln w="7620">
            <a:solidFill>
              <a:srgbClr val="D8D4D4"/>
            </a:solidFill>
            <a:prstDash val="solid"/>
          </a:ln>
          <a:effectLst>
            <a:outerShdw sx="100000" sy="100000" kx="0" ky="0" algn="bl" rotWithShape="0" blurRad="336550" dist="0" dir="0">
              <a:srgbClr val="333333">
                <a:alpha val="10000"/>
              </a:srgbClr>
            </a:outerShdw>
          </a:effectLst>
        </p:spPr>
      </p:sp>
      <p:sp>
        <p:nvSpPr>
          <p:cNvPr id="10" name="Text 6"/>
          <p:cNvSpPr/>
          <p:nvPr/>
        </p:nvSpPr>
        <p:spPr>
          <a:xfrm>
            <a:off x="5425559" y="3526869"/>
            <a:ext cx="2889409" cy="368260"/>
          </a:xfrm>
          <a:prstGeom prst="rect">
            <a:avLst/>
          </a:prstGeom>
          <a:noFill/>
          <a:ln/>
        </p:spPr>
        <p:txBody>
          <a:bodyPr wrap="none" lIns="0" tIns="0" rIns="0" bIns="0" rtlCol="0" anchor="t"/>
          <a:lstStyle/>
          <a:p>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Dimensione</a:t>
            </a:r>
            <a:endParaRPr lang="en-US" sz="2300" dirty="0"/>
          </a:p>
        </p:txBody>
      </p:sp>
      <p:sp>
        <p:nvSpPr>
          <p:cNvPr id="11" name="Text 7"/>
          <p:cNvSpPr/>
          <p:nvPr/>
        </p:nvSpPr>
        <p:spPr>
          <a:xfrm>
            <a:off x="5425559" y="4023360"/>
            <a:ext cx="2889409" cy="1403985"/>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Regolare la grandezza del testo. Titoli richiedono dimensioni maggiori (14-18 pt), testo normale 10-12 pt.</a:t>
            </a:r>
            <a:endParaRPr lang="en-US" sz="1750" dirty="0"/>
          </a:p>
        </p:txBody>
      </p:sp>
      <p:sp>
        <p:nvSpPr>
          <p:cNvPr id="12" name="Shape 8"/>
          <p:cNvSpPr/>
          <p:nvPr/>
        </p:nvSpPr>
        <p:spPr>
          <a:xfrm>
            <a:off x="829032" y="5854898"/>
            <a:ext cx="506254" cy="506254"/>
          </a:xfrm>
          <a:prstGeom prst="roundRect">
            <a:avLst>
              <a:gd name="adj" fmla="val 1806"/>
            </a:avLst>
          </a:prstGeom>
          <a:solidFill>
            <a:srgbClr val="FFFFFF"/>
          </a:solidFill>
          <a:ln w="7620">
            <a:solidFill>
              <a:srgbClr val="D8D4D4"/>
            </a:solidFill>
            <a:prstDash val="solid"/>
          </a:ln>
          <a:effectLst>
            <a:outerShdw sx="100000" sy="100000" kx="0" ky="0" algn="bl" rotWithShape="0" blurRad="336550" dist="0" dir="0">
              <a:srgbClr val="333333">
                <a:alpha val="10000"/>
              </a:srgbClr>
            </a:outerShdw>
          </a:effectLst>
        </p:spPr>
      </p:sp>
      <p:sp>
        <p:nvSpPr>
          <p:cNvPr id="13" name="Text 9"/>
          <p:cNvSpPr/>
          <p:nvPr/>
        </p:nvSpPr>
        <p:spPr>
          <a:xfrm>
            <a:off x="1549003" y="5932170"/>
            <a:ext cx="2946916" cy="368260"/>
          </a:xfrm>
          <a:prstGeom prst="rect">
            <a:avLst/>
          </a:prstGeom>
          <a:noFill/>
          <a:ln/>
        </p:spPr>
        <p:txBody>
          <a:bodyPr wrap="none" lIns="0" tIns="0" rIns="0" bIns="0" rtlCol="0" anchor="t"/>
          <a:lstStyle/>
          <a:p>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Stile</a:t>
            </a:r>
            <a:endParaRPr lang="en-US" sz="2300" dirty="0"/>
          </a:p>
        </p:txBody>
      </p:sp>
      <p:sp>
        <p:nvSpPr>
          <p:cNvPr id="14" name="Text 10"/>
          <p:cNvSpPr/>
          <p:nvPr/>
        </p:nvSpPr>
        <p:spPr>
          <a:xfrm>
            <a:off x="1549003" y="6428661"/>
            <a:ext cx="6765965" cy="701993"/>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Applicare grassetto per enfasi, corsivo per citazioni, sottolineatura per evidenziare. Combinare con moderazione.</a:t>
            </a:r>
            <a:endParaRPr lang="en-US" sz="1750" dirty="0"/>
          </a:p>
        </p:txBody>
      </p:sp>
      <p:sp>
        <p:nvSpPr>
          <p:cNvPr id="15" name="Text 11"/>
          <p:cNvSpPr/>
          <p:nvPr/>
        </p:nvSpPr>
        <p:spPr>
          <a:xfrm>
            <a:off x="142042" y="7721203"/>
            <a:ext cx="1616512" cy="258723"/>
          </a:xfrm>
          <a:prstGeom prst="rect">
            <a:avLst/>
          </a:prstGeom>
          <a:noFill/>
          <a:ln/>
        </p:spPr>
        <p:txBody>
          <a:bodyPr wrap="none" lIns="0" tIns="0" rIns="0" bIns="0" rtlCol="0" anchor="t"/>
          <a:lstStyle/>
          <a:p>
            <a:pPr algn="l"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2"/>
          <p:cNvSpPr/>
          <p:nvPr/>
        </p:nvSpPr>
        <p:spPr>
          <a:xfrm>
            <a:off x="8639889" y="7721203"/>
            <a:ext cx="362069" cy="258723"/>
          </a:xfrm>
          <a:prstGeom prst="rect">
            <a:avLst/>
          </a:prstGeom>
          <a:noFill/>
          <a:ln/>
        </p:spPr>
        <p:txBody>
          <a:bodyPr wrap="none" lIns="0" tIns="0" rIns="0" bIns="0" rtlCol="0" anchor="t"/>
          <a:lstStyle/>
          <a:p>
            <a:pPr algn="r"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42</a:t>
            </a:r>
            <a:endParaRPr lang="en-US" sz="13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829032" y="2598777"/>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Colori e Sfondo</a:t>
            </a:r>
            <a:endParaRPr lang="en-US" sz="4850" dirty="0"/>
          </a:p>
        </p:txBody>
      </p:sp>
      <p:sp>
        <p:nvSpPr>
          <p:cNvPr id="3" name="Text 1"/>
          <p:cNvSpPr/>
          <p:nvPr/>
        </p:nvSpPr>
        <p:spPr>
          <a:xfrm>
            <a:off x="829032" y="3847981"/>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 colori migliorano la leggibilità e l'organizzazione visiva. Il pulsante Colore carattere (lettera A con barra colorata) cambia il colore del testo. Il pulsante Colore riempimento (secchiello) modifica lo sfondo delle celle.</a:t>
            </a:r>
            <a:endParaRPr lang="en-US" sz="1850" dirty="0"/>
          </a:p>
        </p:txBody>
      </p:sp>
      <p:sp>
        <p:nvSpPr>
          <p:cNvPr id="4" name="Text 2"/>
          <p:cNvSpPr/>
          <p:nvPr/>
        </p:nvSpPr>
        <p:spPr>
          <a:xfrm>
            <a:off x="829032" y="4872633"/>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Utilizzare colori con criterio: troppi colori creano confusione. Preferire palette coerenti e assicurarsi che il contrasto tra testo e sfondo sia sufficiente per una lettura agevole. I colori del tema garantiscono armonia visiva.</a:t>
            </a:r>
            <a:endParaRPr lang="en-US" sz="185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43</a:t>
            </a:r>
            <a:endParaRPr lang="en-US" sz="13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738199"/>
            <a:ext cx="4894302" cy="2753082"/>
          </a:xfrm>
          <a:prstGeom prst="rect">
            <a:avLst/>
          </a:prstGeom>
        </p:spPr>
      </p:pic>
      <p:sp>
        <p:nvSpPr>
          <p:cNvPr id="4" name="Text 0"/>
          <p:cNvSpPr/>
          <p:nvPr/>
        </p:nvSpPr>
        <p:spPr>
          <a:xfrm>
            <a:off x="829032" y="2089309"/>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Copiare Formattazione</a:t>
            </a:r>
            <a:endParaRPr lang="en-US" sz="4850" dirty="0"/>
          </a:p>
        </p:txBody>
      </p:sp>
      <p:sp>
        <p:nvSpPr>
          <p:cNvPr id="5" name="Text 1"/>
          <p:cNvSpPr/>
          <p:nvPr/>
        </p:nvSpPr>
        <p:spPr>
          <a:xfrm>
            <a:off x="829032" y="3220045"/>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Il pulsante Copia formato (icona pennello) nel gruppo Appunti permette di replicare rapidamente la formattazione da una cella ad altre. Selezionare la cella modello, cliccare Copia formato, poi cliccare sulla cella di destinazione.</a:t>
            </a:r>
            <a:endParaRPr lang="en-US" sz="1850" dirty="0"/>
          </a:p>
        </p:txBody>
      </p:sp>
      <p:sp>
        <p:nvSpPr>
          <p:cNvPr id="6" name="Text 2"/>
          <p:cNvSpPr/>
          <p:nvPr/>
        </p:nvSpPr>
        <p:spPr>
          <a:xfrm>
            <a:off x="829032" y="4623792"/>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applicare la formattazione a più celle, fare doppio clic su Copia formato: la funzione rimarrà attiva fino a quando non si preme Esc o si clicca nuovamente sul pulsante. Questo risparmia tempo quando si formattano fogli complessi.</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44</a:t>
            </a:r>
            <a:endParaRPr lang="en-US" sz="13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829032" y="2222659"/>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Allineamento Testo</a:t>
            </a:r>
            <a:endParaRPr lang="en-US" sz="4850" dirty="0"/>
          </a:p>
        </p:txBody>
      </p:sp>
      <p:sp>
        <p:nvSpPr>
          <p:cNvPr id="3" name="Shape 1"/>
          <p:cNvSpPr/>
          <p:nvPr/>
        </p:nvSpPr>
        <p:spPr>
          <a:xfrm>
            <a:off x="829032" y="3471863"/>
            <a:ext cx="3065383"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Text 2"/>
          <p:cNvSpPr/>
          <p:nvPr/>
        </p:nvSpPr>
        <p:spPr>
          <a:xfrm>
            <a:off x="1073468" y="3716298"/>
            <a:ext cx="257651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Orizzontale</a:t>
            </a:r>
            <a:endParaRPr lang="en-US" sz="2400" dirty="0"/>
          </a:p>
        </p:txBody>
      </p:sp>
      <p:sp>
        <p:nvSpPr>
          <p:cNvPr id="5" name="Text 3"/>
          <p:cNvSpPr/>
          <p:nvPr/>
        </p:nvSpPr>
        <p:spPr>
          <a:xfrm>
            <a:off x="1073468" y="4246007"/>
            <a:ext cx="257651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Sinistra, centro, destra o giustificato. Numeri tipicamente a destra, testo a sinistra.</a:t>
            </a:r>
            <a:endParaRPr lang="en-US" sz="1850" dirty="0"/>
          </a:p>
        </p:txBody>
      </p:sp>
      <p:sp>
        <p:nvSpPr>
          <p:cNvPr id="6" name="Shape 4"/>
          <p:cNvSpPr/>
          <p:nvPr/>
        </p:nvSpPr>
        <p:spPr>
          <a:xfrm>
            <a:off x="4131231" y="3471863"/>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5"/>
          <p:cNvSpPr/>
          <p:nvPr/>
        </p:nvSpPr>
        <p:spPr>
          <a:xfrm>
            <a:off x="4375666" y="3716298"/>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Verticale</a:t>
            </a:r>
            <a:endParaRPr lang="en-US" sz="2400" dirty="0"/>
          </a:p>
        </p:txBody>
      </p:sp>
      <p:sp>
        <p:nvSpPr>
          <p:cNvPr id="8" name="Text 6"/>
          <p:cNvSpPr/>
          <p:nvPr/>
        </p:nvSpPr>
        <p:spPr>
          <a:xfrm>
            <a:off x="4375666" y="4246007"/>
            <a:ext cx="2576632"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Alto, centro o basso. Utile per celle con altezza maggiorata.</a:t>
            </a:r>
            <a:endParaRPr lang="en-US" sz="1850" dirty="0"/>
          </a:p>
        </p:txBody>
      </p:sp>
      <p:sp>
        <p:nvSpPr>
          <p:cNvPr id="9" name="Shape 7"/>
          <p:cNvSpPr/>
          <p:nvPr/>
        </p:nvSpPr>
        <p:spPr>
          <a:xfrm>
            <a:off x="7433548" y="3471863"/>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8"/>
          <p:cNvSpPr/>
          <p:nvPr/>
        </p:nvSpPr>
        <p:spPr>
          <a:xfrm>
            <a:off x="7677983" y="3716298"/>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Orientamento</a:t>
            </a:r>
            <a:endParaRPr lang="en-US" sz="2400" dirty="0"/>
          </a:p>
        </p:txBody>
      </p:sp>
      <p:sp>
        <p:nvSpPr>
          <p:cNvPr id="11" name="Text 9"/>
          <p:cNvSpPr/>
          <p:nvPr/>
        </p:nvSpPr>
        <p:spPr>
          <a:xfrm>
            <a:off x="7677983" y="4246007"/>
            <a:ext cx="257663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Ruotare testo da -90° a +90° o disporlo verticalmente per intestazioni compatte.</a:t>
            </a:r>
            <a:endParaRPr lang="en-US" sz="1850" dirty="0"/>
          </a:p>
        </p:txBody>
      </p:sp>
      <p:sp>
        <p:nvSpPr>
          <p:cNvPr id="12" name="Shape 10"/>
          <p:cNvSpPr/>
          <p:nvPr/>
        </p:nvSpPr>
        <p:spPr>
          <a:xfrm>
            <a:off x="10735866" y="3471863"/>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3" name="Text 11"/>
          <p:cNvSpPr/>
          <p:nvPr/>
        </p:nvSpPr>
        <p:spPr>
          <a:xfrm>
            <a:off x="10980301" y="3716298"/>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Testo a Capo</a:t>
            </a:r>
            <a:endParaRPr lang="en-US" sz="2400" dirty="0"/>
          </a:p>
        </p:txBody>
      </p:sp>
      <p:sp>
        <p:nvSpPr>
          <p:cNvPr id="14" name="Text 12"/>
          <p:cNvSpPr/>
          <p:nvPr/>
        </p:nvSpPr>
        <p:spPr>
          <a:xfrm>
            <a:off x="10980301" y="4246007"/>
            <a:ext cx="2576632"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Distribuire testo su più righe all'interno della cella per migliorare leggibilità.</a:t>
            </a:r>
            <a:endParaRPr lang="en-US" sz="1850" dirty="0"/>
          </a:p>
        </p:txBody>
      </p:sp>
      <p:sp>
        <p:nvSpPr>
          <p:cNvPr id="15" name="Text 1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45</a:t>
            </a:r>
            <a:endParaRPr lang="en-US" sz="13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253139"/>
            <a:ext cx="4894302" cy="3723323"/>
          </a:xfrm>
          <a:prstGeom prst="rect">
            <a:avLst/>
          </a:prstGeom>
        </p:spPr>
      </p:pic>
      <p:sp>
        <p:nvSpPr>
          <p:cNvPr id="4" name="Text 0"/>
          <p:cNvSpPr/>
          <p:nvPr/>
        </p:nvSpPr>
        <p:spPr>
          <a:xfrm>
            <a:off x="829032" y="2089309"/>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Unire e Dividere Celle</a:t>
            </a:r>
            <a:endParaRPr lang="en-US" sz="4850" dirty="0"/>
          </a:p>
        </p:txBody>
      </p:sp>
      <p:sp>
        <p:nvSpPr>
          <p:cNvPr id="5" name="Text 1"/>
          <p:cNvSpPr/>
          <p:nvPr/>
        </p:nvSpPr>
        <p:spPr>
          <a:xfrm>
            <a:off x="829032" y="3220045"/>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Unire celle è utile per creare intestazioni che si estendono su più colonne. Selezionare le celle da unire, cliccare "Unisci e allinea al centro" nel gruppo Allineamento. Il contenuto sarà centrato nell'area unita.</a:t>
            </a:r>
            <a:endParaRPr lang="en-US" sz="1850" dirty="0"/>
          </a:p>
        </p:txBody>
      </p:sp>
      <p:sp>
        <p:nvSpPr>
          <p:cNvPr id="6" name="Text 2"/>
          <p:cNvSpPr/>
          <p:nvPr/>
        </p:nvSpPr>
        <p:spPr>
          <a:xfrm>
            <a:off x="829032" y="4623792"/>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dividere celle precedentemente unite, selezionarle e cliccare sulla freccia accanto a "Unisci e allinea al centro", poi scegliere "Dividi". Le celle torneranno separate mantenendo il contenuto nella prima cella dell'intervallo originale.</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46</a:t>
            </a:r>
            <a:endParaRPr lang="en-US" sz="13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829032" y="2089428"/>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Bordi e Effetti</a:t>
            </a:r>
            <a:endParaRPr lang="en-US" sz="4850" dirty="0"/>
          </a:p>
        </p:txBody>
      </p:sp>
      <p:sp>
        <p:nvSpPr>
          <p:cNvPr id="3" name="Text 1"/>
          <p:cNvSpPr/>
          <p:nvPr/>
        </p:nvSpPr>
        <p:spPr>
          <a:xfrm>
            <a:off x="829032" y="3338632"/>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 bordi definiscono visivamente aree del foglio. Il pulsante Bordi nel gruppo Carattere offre numerose opzioni: bordi completi, solo superiori/inferiori, esterni, interni, con linee di diverso spessore e colore.</a:t>
            </a:r>
            <a:endParaRPr lang="en-US" sz="1850" dirty="0"/>
          </a:p>
        </p:txBody>
      </p:sp>
      <p:sp>
        <p:nvSpPr>
          <p:cNvPr id="4" name="Shape 2"/>
          <p:cNvSpPr/>
          <p:nvPr/>
        </p:nvSpPr>
        <p:spPr>
          <a:xfrm>
            <a:off x="829032" y="4363283"/>
            <a:ext cx="4166235" cy="1776770"/>
          </a:xfrm>
          <a:prstGeom prst="roundRect">
            <a:avLst>
              <a:gd name="adj" fmla="val 515"/>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5" name="Text 3"/>
          <p:cNvSpPr/>
          <p:nvPr/>
        </p:nvSpPr>
        <p:spPr>
          <a:xfrm>
            <a:off x="1073468" y="4607719"/>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Selezionare Celle</a:t>
            </a:r>
            <a:endParaRPr lang="en-US" sz="2400" dirty="0"/>
          </a:p>
        </p:txBody>
      </p:sp>
      <p:sp>
        <p:nvSpPr>
          <p:cNvPr id="6" name="Text 4"/>
          <p:cNvSpPr/>
          <p:nvPr/>
        </p:nvSpPr>
        <p:spPr>
          <a:xfrm>
            <a:off x="1073468" y="5137428"/>
            <a:ext cx="3677364"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Evidenziare l'area a cui applicare i bordi</a:t>
            </a:r>
            <a:endParaRPr lang="en-US" sz="1850" dirty="0"/>
          </a:p>
        </p:txBody>
      </p:sp>
      <p:sp>
        <p:nvSpPr>
          <p:cNvPr id="7" name="Shape 5"/>
          <p:cNvSpPr/>
          <p:nvPr/>
        </p:nvSpPr>
        <p:spPr>
          <a:xfrm>
            <a:off x="5232083" y="4363283"/>
            <a:ext cx="4166235" cy="1776770"/>
          </a:xfrm>
          <a:prstGeom prst="roundRect">
            <a:avLst>
              <a:gd name="adj" fmla="val 515"/>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8" name="Text 6"/>
          <p:cNvSpPr/>
          <p:nvPr/>
        </p:nvSpPr>
        <p:spPr>
          <a:xfrm>
            <a:off x="5476518" y="4607719"/>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Scegliere Stile</a:t>
            </a:r>
            <a:endParaRPr lang="en-US" sz="2400" dirty="0"/>
          </a:p>
        </p:txBody>
      </p:sp>
      <p:sp>
        <p:nvSpPr>
          <p:cNvPr id="9" name="Text 7"/>
          <p:cNvSpPr/>
          <p:nvPr/>
        </p:nvSpPr>
        <p:spPr>
          <a:xfrm>
            <a:off x="5476518" y="5137428"/>
            <a:ext cx="3677364"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Tipo di linea, spessore e colore desiderati</a:t>
            </a:r>
            <a:endParaRPr lang="en-US" sz="1850" dirty="0"/>
          </a:p>
        </p:txBody>
      </p:sp>
      <p:sp>
        <p:nvSpPr>
          <p:cNvPr id="10" name="Shape 8"/>
          <p:cNvSpPr/>
          <p:nvPr/>
        </p:nvSpPr>
        <p:spPr>
          <a:xfrm>
            <a:off x="9635133" y="4363283"/>
            <a:ext cx="4166235" cy="1776770"/>
          </a:xfrm>
          <a:prstGeom prst="roundRect">
            <a:avLst>
              <a:gd name="adj" fmla="val 515"/>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1" name="Text 9"/>
          <p:cNvSpPr/>
          <p:nvPr/>
        </p:nvSpPr>
        <p:spPr>
          <a:xfrm>
            <a:off x="9879568" y="4607719"/>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Applicare Bordo</a:t>
            </a:r>
            <a:endParaRPr lang="en-US" sz="2400" dirty="0"/>
          </a:p>
        </p:txBody>
      </p:sp>
      <p:sp>
        <p:nvSpPr>
          <p:cNvPr id="12" name="Text 10"/>
          <p:cNvSpPr/>
          <p:nvPr/>
        </p:nvSpPr>
        <p:spPr>
          <a:xfrm>
            <a:off x="9879568" y="5137428"/>
            <a:ext cx="3677364"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Cliccare sull'opzione di bordo appropriata</a:t>
            </a:r>
            <a:endParaRPr lang="en-US" sz="1850" dirty="0"/>
          </a:p>
        </p:txBody>
      </p:sp>
      <p:sp>
        <p:nvSpPr>
          <p:cNvPr id="13" name="Text 11"/>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4" name="Text 12"/>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47</a:t>
            </a:r>
            <a:endParaRPr lang="en-US" sz="13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0108" y="2462927"/>
            <a:ext cx="4894183" cy="3303627"/>
          </a:xfrm>
          <a:prstGeom prst="rect">
            <a:avLst/>
          </a:prstGeom>
        </p:spPr>
      </p:pic>
      <p:sp>
        <p:nvSpPr>
          <p:cNvPr id="4" name="Shape 0"/>
          <p:cNvSpPr/>
          <p:nvPr/>
        </p:nvSpPr>
        <p:spPr>
          <a:xfrm>
            <a:off x="829032" y="2008942"/>
            <a:ext cx="1561386" cy="445175"/>
          </a:xfrm>
          <a:prstGeom prst="roundRect">
            <a:avLst>
              <a:gd name="adj" fmla="val 2054"/>
            </a:avLst>
          </a:prstGeom>
          <a:solidFill>
            <a:srgbClr val="CCDDFF"/>
          </a:solidFill>
          <a:ln/>
        </p:spPr>
      </p:sp>
      <p:pic>
        <p:nvPicPr>
          <p:cNvPr id="5"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074" y="2136815"/>
            <a:ext cx="189428" cy="189428"/>
          </a:xfrm>
          <a:prstGeom prst="rect">
            <a:avLst/>
          </a:prstGeom>
        </p:spPr>
      </p:pic>
      <p:sp>
        <p:nvSpPr>
          <p:cNvPr id="6" name="Text 1"/>
          <p:cNvSpPr/>
          <p:nvPr/>
        </p:nvSpPr>
        <p:spPr>
          <a:xfrm>
            <a:off x="1255157" y="2079903"/>
            <a:ext cx="993219" cy="303252"/>
          </a:xfrm>
          <a:prstGeom prst="rect">
            <a:avLst/>
          </a:prstGeom>
          <a:noFill/>
          <a:ln/>
        </p:spPr>
        <p:txBody>
          <a:bodyPr wrap="none" lIns="0" tIns="0" rIns="0" bIns="0" rtlCol="0" anchor="t"/>
          <a:lstStyle/>
          <a:p>
            <a:pPr algn="l" indent="0" marL="0">
              <a:lnSpc>
                <a:spcPts val="2350"/>
              </a:lnSpc>
              <a:buNone/>
            </a:pPr>
            <a:r>
              <a:rPr lang="en-US" sz="1450" dirty="0">
                <a:solidFill>
                  <a:srgbClr val="030303"/>
                </a:solidFill>
                <a:latin typeface="Ancizar Serif" pitchFamily="34" charset="0"/>
                <a:ea typeface="Ancizar Serif" pitchFamily="34" charset="-122"/>
                <a:cs typeface="Ancizar Serif" pitchFamily="34" charset="-120"/>
              </a:rPr>
              <a:t>CAPITOLO 6</a:t>
            </a:r>
            <a:endParaRPr lang="en-US" sz="1450" dirty="0"/>
          </a:p>
        </p:txBody>
      </p:sp>
      <p:sp>
        <p:nvSpPr>
          <p:cNvPr id="7" name="Text 2"/>
          <p:cNvSpPr/>
          <p:nvPr/>
        </p:nvSpPr>
        <p:spPr>
          <a:xfrm>
            <a:off x="829032" y="2548771"/>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Creare Grafici</a:t>
            </a:r>
            <a:endParaRPr lang="en-US" sz="4850" dirty="0"/>
          </a:p>
        </p:txBody>
      </p:sp>
      <p:sp>
        <p:nvSpPr>
          <p:cNvPr id="8" name="Text 3"/>
          <p:cNvSpPr/>
          <p:nvPr/>
        </p:nvSpPr>
        <p:spPr>
          <a:xfrm>
            <a:off x="829032" y="3679508"/>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 grafici trasformano dati numerici in rappresentazioni visive comprensibili. Excel offre numerosi tipi di grafici: istogrammi (colonne), grafici a barre, a linee, a torta, ad area e molti altri specializzati.</a:t>
            </a:r>
            <a:endParaRPr lang="en-US" sz="1850" dirty="0"/>
          </a:p>
        </p:txBody>
      </p:sp>
      <p:sp>
        <p:nvSpPr>
          <p:cNvPr id="9" name="Text 4"/>
          <p:cNvSpPr/>
          <p:nvPr/>
        </p:nvSpPr>
        <p:spPr>
          <a:xfrm>
            <a:off x="829032" y="5083254"/>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scelta del grafico dipende dai dati e dal messaggio: istogrammi e grafici a barre per confronti, grafici a linee per tendenze temporali, grafici a torta per proporzioni e percentuali.</a:t>
            </a:r>
            <a:endParaRPr lang="en-US" sz="1850" dirty="0"/>
          </a:p>
        </p:txBody>
      </p:sp>
      <p:sp>
        <p:nvSpPr>
          <p:cNvPr id="10" name="Text 5"/>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1" name="Text 6"/>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48</a:t>
            </a:r>
            <a:endParaRPr lang="en-US" sz="13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829032" y="1457444"/>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Tipi di Grafici Principali</a:t>
            </a:r>
            <a:endParaRPr lang="en-US" sz="4850" dirty="0"/>
          </a:p>
        </p:txBody>
      </p:sp>
      <p:pic>
        <p:nvPicPr>
          <p:cNvPr id="3" name="Image 0" descr="preencoded.png">    </p:cNvPr>
          <p:cNvPicPr>
            <a:picLocks noChangeAspect="1"/>
          </p:cNvPicPr>
          <p:nvPr/>
        </p:nvPicPr>
        <p:blipFill>
          <a:blip r:embed="rId1"/>
          <a:stretch>
            <a:fillRect/>
          </a:stretch>
        </p:blipFill>
        <p:spPr>
          <a:xfrm>
            <a:off x="829032" y="2706648"/>
            <a:ext cx="2175153" cy="1344335"/>
          </a:xfrm>
          <a:prstGeom prst="rect">
            <a:avLst/>
          </a:prstGeom>
        </p:spPr>
      </p:pic>
      <p:sp>
        <p:nvSpPr>
          <p:cNvPr id="4" name="Text 1"/>
          <p:cNvSpPr/>
          <p:nvPr/>
        </p:nvSpPr>
        <p:spPr>
          <a:xfrm>
            <a:off x="829032" y="4346972"/>
            <a:ext cx="302109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Grafico a Colonne</a:t>
            </a:r>
            <a:endParaRPr lang="en-US" sz="2400" dirty="0"/>
          </a:p>
        </p:txBody>
      </p:sp>
      <p:sp>
        <p:nvSpPr>
          <p:cNvPr id="5" name="Text 2"/>
          <p:cNvSpPr/>
          <p:nvPr/>
        </p:nvSpPr>
        <p:spPr>
          <a:xfrm>
            <a:off x="829032" y="4876681"/>
            <a:ext cx="302109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Barre verticali per confrontare valori tra categorie. Ideale per mostrare variazioni nel tempo o differenze tra gruppi.</a:t>
            </a:r>
            <a:endParaRPr lang="en-US" sz="1850" dirty="0"/>
          </a:p>
        </p:txBody>
      </p:sp>
      <p:pic>
        <p:nvPicPr>
          <p:cNvPr id="6" name="Image 1" descr="preencoded.png">    </p:cNvPr>
          <p:cNvPicPr>
            <a:picLocks noChangeAspect="1"/>
          </p:cNvPicPr>
          <p:nvPr/>
        </p:nvPicPr>
        <p:blipFill>
          <a:blip r:embed="rId2"/>
          <a:stretch>
            <a:fillRect/>
          </a:stretch>
        </p:blipFill>
        <p:spPr>
          <a:xfrm>
            <a:off x="4146113" y="2706648"/>
            <a:ext cx="2175153" cy="1344335"/>
          </a:xfrm>
          <a:prstGeom prst="rect">
            <a:avLst/>
          </a:prstGeom>
        </p:spPr>
      </p:pic>
      <p:sp>
        <p:nvSpPr>
          <p:cNvPr id="7" name="Text 3"/>
          <p:cNvSpPr/>
          <p:nvPr/>
        </p:nvSpPr>
        <p:spPr>
          <a:xfrm>
            <a:off x="4146113" y="4346972"/>
            <a:ext cx="302109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Grafico a Barre</a:t>
            </a:r>
            <a:endParaRPr lang="en-US" sz="2400" dirty="0"/>
          </a:p>
        </p:txBody>
      </p:sp>
      <p:sp>
        <p:nvSpPr>
          <p:cNvPr id="8" name="Text 4"/>
          <p:cNvSpPr/>
          <p:nvPr/>
        </p:nvSpPr>
        <p:spPr>
          <a:xfrm>
            <a:off x="4146113" y="4876681"/>
            <a:ext cx="302109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Barre orizzontali, utili quando le etichette sono lunghe o per enfatizzare confronti diretti tra elementi.</a:t>
            </a:r>
            <a:endParaRPr lang="en-US" sz="1850" dirty="0"/>
          </a:p>
        </p:txBody>
      </p:sp>
      <p:pic>
        <p:nvPicPr>
          <p:cNvPr id="9" name="Image 2" descr="preencoded.png">    </p:cNvPr>
          <p:cNvPicPr>
            <a:picLocks noChangeAspect="1"/>
          </p:cNvPicPr>
          <p:nvPr/>
        </p:nvPicPr>
        <p:blipFill>
          <a:blip r:embed="rId3"/>
          <a:stretch>
            <a:fillRect/>
          </a:stretch>
        </p:blipFill>
        <p:spPr>
          <a:xfrm>
            <a:off x="7463195" y="2706648"/>
            <a:ext cx="2175153" cy="1344335"/>
          </a:xfrm>
          <a:prstGeom prst="rect">
            <a:avLst/>
          </a:prstGeom>
        </p:spPr>
      </p:pic>
      <p:sp>
        <p:nvSpPr>
          <p:cNvPr id="10" name="Text 5"/>
          <p:cNvSpPr/>
          <p:nvPr/>
        </p:nvSpPr>
        <p:spPr>
          <a:xfrm>
            <a:off x="7463195" y="4346972"/>
            <a:ext cx="302109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Grafico a Linee</a:t>
            </a:r>
            <a:endParaRPr lang="en-US" sz="2400" dirty="0"/>
          </a:p>
        </p:txBody>
      </p:sp>
      <p:sp>
        <p:nvSpPr>
          <p:cNvPr id="11" name="Text 6"/>
          <p:cNvSpPr/>
          <p:nvPr/>
        </p:nvSpPr>
        <p:spPr>
          <a:xfrm>
            <a:off x="7463195" y="4876681"/>
            <a:ext cx="302109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Mostra tendenze e cambiamenti nel tempo. Perfetto per dati continui e serie temporali.</a:t>
            </a:r>
            <a:endParaRPr lang="en-US" sz="1850" dirty="0"/>
          </a:p>
        </p:txBody>
      </p:sp>
      <p:pic>
        <p:nvPicPr>
          <p:cNvPr id="12" name="Image 3" descr="preencoded.png">    </p:cNvPr>
          <p:cNvPicPr>
            <a:picLocks noChangeAspect="1"/>
          </p:cNvPicPr>
          <p:nvPr/>
        </p:nvPicPr>
        <p:blipFill>
          <a:blip r:embed="rId4"/>
          <a:stretch>
            <a:fillRect/>
          </a:stretch>
        </p:blipFill>
        <p:spPr>
          <a:xfrm>
            <a:off x="10780276" y="2706648"/>
            <a:ext cx="2175153" cy="1344335"/>
          </a:xfrm>
          <a:prstGeom prst="rect">
            <a:avLst/>
          </a:prstGeom>
        </p:spPr>
      </p:pic>
      <p:sp>
        <p:nvSpPr>
          <p:cNvPr id="13" name="Text 7"/>
          <p:cNvSpPr/>
          <p:nvPr/>
        </p:nvSpPr>
        <p:spPr>
          <a:xfrm>
            <a:off x="10780276" y="4346972"/>
            <a:ext cx="302109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Grafico a Torta</a:t>
            </a:r>
            <a:endParaRPr lang="en-US" sz="2400" dirty="0"/>
          </a:p>
        </p:txBody>
      </p:sp>
      <p:sp>
        <p:nvSpPr>
          <p:cNvPr id="14" name="Text 8"/>
          <p:cNvSpPr/>
          <p:nvPr/>
        </p:nvSpPr>
        <p:spPr>
          <a:xfrm>
            <a:off x="10780276" y="4876681"/>
            <a:ext cx="3021092" cy="189547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Visualizza proporzioni e percentuali. Ogni fetta rappresenta una parte del totale. Limitare a 5-7 categorie.</a:t>
            </a:r>
            <a:endParaRPr lang="en-US" sz="1850" dirty="0"/>
          </a:p>
        </p:txBody>
      </p:sp>
      <p:sp>
        <p:nvSpPr>
          <p:cNvPr id="15" name="Text 9"/>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0"/>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49</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315200" y="0"/>
            <a:ext cx="7315200" cy="8229600"/>
          </a:xfrm>
          <a:prstGeom prst="rect">
            <a:avLst/>
          </a:prstGeom>
        </p:spPr>
      </p:pic>
      <p:pic>
        <p:nvPicPr>
          <p:cNvPr id="3" name="Image 1" descr="preencoded.png">    </p:cNvPr>
          <p:cNvPicPr>
            <a:picLocks noChangeAspect="1"/>
          </p:cNvPicPr>
          <p:nvPr/>
        </p:nvPicPr>
        <p:blipFill>
          <a:blip r:embed="rId2"/>
          <a:stretch>
            <a:fillRect/>
          </a:stretch>
        </p:blipFill>
        <p:spPr>
          <a:xfrm>
            <a:off x="7611189" y="2621637"/>
            <a:ext cx="6723102" cy="2986207"/>
          </a:xfrm>
          <a:prstGeom prst="rect">
            <a:avLst/>
          </a:prstGeom>
        </p:spPr>
      </p:pic>
      <p:sp>
        <p:nvSpPr>
          <p:cNvPr id="4" name="Text 0"/>
          <p:cNvSpPr/>
          <p:nvPr/>
        </p:nvSpPr>
        <p:spPr>
          <a:xfrm>
            <a:off x="829032" y="943451"/>
            <a:ext cx="5657136" cy="1550908"/>
          </a:xfrm>
          <a:prstGeom prst="rect">
            <a:avLst/>
          </a:prstGeom>
          <a:noFill/>
          <a:ln/>
        </p:spPr>
        <p:txBody>
          <a:bodyPr wrap="squar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Salvare Fogli Elettronici</a:t>
            </a:r>
            <a:endParaRPr lang="en-US" sz="4850" dirty="0"/>
          </a:p>
        </p:txBody>
      </p:sp>
      <p:sp>
        <p:nvSpPr>
          <p:cNvPr id="5" name="Text 1"/>
          <p:cNvSpPr/>
          <p:nvPr/>
        </p:nvSpPr>
        <p:spPr>
          <a:xfrm>
            <a:off x="829032" y="2849642"/>
            <a:ext cx="5657136" cy="189547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Il salvataggio è un'operazione fondamentale per preservare il lavoro. Excel offre diverse modalità di salvataggio: cliccare su File &gt; Salva, utilizzare il pulsante Salva nella barra di accesso rapido (icona floppy disk), o premere Maiusc+F12.</a:t>
            </a:r>
            <a:endParaRPr lang="en-US" sz="1850" dirty="0"/>
          </a:p>
        </p:txBody>
      </p:sp>
      <p:sp>
        <p:nvSpPr>
          <p:cNvPr id="6" name="Text 2"/>
          <p:cNvSpPr/>
          <p:nvPr/>
        </p:nvSpPr>
        <p:spPr>
          <a:xfrm>
            <a:off x="829032" y="5011579"/>
            <a:ext cx="5657136" cy="227457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impostazione predefinita, i file vengono salvati su OneDrive. È possibile modificare questa impostazione andando su File &gt; Opzioni &gt; Salvataggio e selezionando "Salva nel computer per impostazione predefinita". Qui si può anche specificare la cartella predefinita per il salvataggio.</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69072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5</a:t>
            </a:r>
            <a:endParaRPr lang="en-US" sz="13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Text 0"/>
          <p:cNvSpPr/>
          <p:nvPr/>
        </p:nvSpPr>
        <p:spPr>
          <a:xfrm>
            <a:off x="829032" y="873085"/>
            <a:ext cx="4652963" cy="581620"/>
          </a:xfrm>
          <a:prstGeom prst="rect">
            <a:avLst/>
          </a:prstGeom>
          <a:noFill/>
          <a:ln/>
        </p:spPr>
        <p:txBody>
          <a:bodyPr wrap="none" lIns="0" tIns="0" rIns="0" bIns="0" rtlCol="0" anchor="t"/>
          <a:lstStyle/>
          <a:p>
            <a:pPr algn="l" indent="0" marL="0">
              <a:lnSpc>
                <a:spcPts val="4550"/>
              </a:lnSpc>
              <a:buNone/>
            </a:pPr>
            <a:r>
              <a:rPr lang="en-US" sz="3650" dirty="0">
                <a:solidFill>
                  <a:srgbClr val="000103"/>
                </a:solidFill>
                <a:latin typeface="Ancizar Serif" pitchFamily="34" charset="0"/>
                <a:ea typeface="Ancizar Serif" pitchFamily="34" charset="-122"/>
                <a:cs typeface="Ancizar Serif" pitchFamily="34" charset="-120"/>
              </a:rPr>
              <a:t>Creare un Grafico</a:t>
            </a:r>
            <a:endParaRPr lang="en-US" sz="3650" dirty="0"/>
          </a:p>
        </p:txBody>
      </p:sp>
      <p:pic>
        <p:nvPicPr>
          <p:cNvPr id="3" name="Image 0" descr="preencoded.png">    </p:cNvPr>
          <p:cNvPicPr>
            <a:picLocks noChangeAspect="1"/>
          </p:cNvPicPr>
          <p:nvPr/>
        </p:nvPicPr>
        <p:blipFill>
          <a:blip r:embed="rId1"/>
          <a:stretch>
            <a:fillRect/>
          </a:stretch>
        </p:blipFill>
        <p:spPr>
          <a:xfrm>
            <a:off x="2620328" y="1721168"/>
            <a:ext cx="9389745" cy="4589740"/>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12020" y="2799906"/>
            <a:ext cx="340516" cy="340516"/>
          </a:xfrm>
          <a:prstGeom prst="rect">
            <a:avLst/>
          </a:prstGeom>
        </p:spPr>
      </p:pic>
      <p:sp>
        <p:nvSpPr>
          <p:cNvPr id="5" name="Text 1"/>
          <p:cNvSpPr/>
          <p:nvPr/>
        </p:nvSpPr>
        <p:spPr>
          <a:xfrm>
            <a:off x="3279040" y="3293806"/>
            <a:ext cx="2293163" cy="286702"/>
          </a:xfrm>
          <a:prstGeom prst="rect">
            <a:avLst/>
          </a:prstGeom>
          <a:noFill/>
          <a:ln/>
        </p:spPr>
        <p:txBody>
          <a:bodyPr wrap="none" lIns="0" tIns="0" rIns="0" bIns="0" rtlCol="0" anchor="t"/>
          <a:lstStyle/>
          <a:p>
            <a:pPr algn="ctr" indent="0" marL="0">
              <a:lnSpc>
                <a:spcPts val="2250"/>
              </a:lnSpc>
              <a:buNone/>
            </a:pPr>
            <a:r>
              <a:rPr lang="en-US" sz="1800" dirty="0">
                <a:solidFill>
                  <a:srgbClr val="030303"/>
                </a:solidFill>
                <a:latin typeface="Ancizar Serif" pitchFamily="34" charset="0"/>
                <a:ea typeface="Ancizar Serif" pitchFamily="34" charset="-122"/>
                <a:cs typeface="Ancizar Serif" pitchFamily="34" charset="-120"/>
              </a:rPr>
              <a:t>Seleziona dati</a:t>
            </a:r>
            <a:endParaRPr lang="en-US" sz="1800" dirty="0"/>
          </a:p>
        </p:txBody>
      </p:sp>
      <p:pic>
        <p:nvPicPr>
          <p:cNvPr id="6"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10290" y="3480938"/>
            <a:ext cx="340517" cy="340516"/>
          </a:xfrm>
          <a:prstGeom prst="rect">
            <a:avLst/>
          </a:prstGeom>
        </p:spPr>
      </p:pic>
      <p:sp>
        <p:nvSpPr>
          <p:cNvPr id="7" name="Text 2"/>
          <p:cNvSpPr/>
          <p:nvPr/>
        </p:nvSpPr>
        <p:spPr>
          <a:xfrm>
            <a:off x="7978161" y="2243071"/>
            <a:ext cx="2293163" cy="286703"/>
          </a:xfrm>
          <a:prstGeom prst="rect">
            <a:avLst/>
          </a:prstGeom>
          <a:noFill/>
          <a:ln/>
        </p:spPr>
        <p:txBody>
          <a:bodyPr wrap="none" lIns="0" tIns="0" rIns="0" bIns="0" rtlCol="0" anchor="t"/>
          <a:lstStyle/>
          <a:p>
            <a:pPr algn="ctr" indent="0" marL="0">
              <a:lnSpc>
                <a:spcPts val="2250"/>
              </a:lnSpc>
              <a:buNone/>
            </a:pPr>
            <a:r>
              <a:rPr lang="en-US" sz="1800" dirty="0">
                <a:solidFill>
                  <a:srgbClr val="030303"/>
                </a:solidFill>
                <a:latin typeface="Ancizar Serif" pitchFamily="34" charset="0"/>
                <a:ea typeface="Ancizar Serif" pitchFamily="34" charset="-122"/>
                <a:cs typeface="Ancizar Serif" pitchFamily="34" charset="-120"/>
              </a:rPr>
              <a:t>Scheda Inserisci</a:t>
            </a:r>
            <a:endParaRPr lang="en-US" sz="1800" dirty="0"/>
          </a:p>
        </p:txBody>
      </p:sp>
      <p:pic>
        <p:nvPicPr>
          <p:cNvPr id="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68022" y="4911106"/>
            <a:ext cx="340516" cy="340516"/>
          </a:xfrm>
          <a:prstGeom prst="rect">
            <a:avLst/>
          </a:prstGeom>
        </p:spPr>
      </p:pic>
      <p:sp>
        <p:nvSpPr>
          <p:cNvPr id="9" name="Text 3"/>
          <p:cNvSpPr/>
          <p:nvPr/>
        </p:nvSpPr>
        <p:spPr>
          <a:xfrm>
            <a:off x="9057932" y="4402915"/>
            <a:ext cx="2293163" cy="286703"/>
          </a:xfrm>
          <a:prstGeom prst="rect">
            <a:avLst/>
          </a:prstGeom>
          <a:noFill/>
          <a:ln/>
        </p:spPr>
        <p:txBody>
          <a:bodyPr wrap="none" lIns="0" tIns="0" rIns="0" bIns="0" rtlCol="0" anchor="t"/>
          <a:lstStyle/>
          <a:p>
            <a:pPr algn="ctr" indent="0" marL="0">
              <a:lnSpc>
                <a:spcPts val="2250"/>
              </a:lnSpc>
              <a:buNone/>
            </a:pPr>
            <a:r>
              <a:rPr lang="en-US" sz="1800" dirty="0">
                <a:solidFill>
                  <a:srgbClr val="030303"/>
                </a:solidFill>
                <a:latin typeface="Ancizar Serif" pitchFamily="34" charset="0"/>
                <a:ea typeface="Ancizar Serif" pitchFamily="34" charset="-122"/>
                <a:cs typeface="Ancizar Serif" pitchFamily="34" charset="-120"/>
              </a:rPr>
              <a:t>Personalizza grafico</a:t>
            </a:r>
            <a:endParaRPr lang="en-US" sz="1800" dirty="0"/>
          </a:p>
        </p:txBody>
      </p:sp>
      <p:pic>
        <p:nvPicPr>
          <p:cNvPr id="10"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9904" y="4268990"/>
            <a:ext cx="340516" cy="340516"/>
          </a:xfrm>
          <a:prstGeom prst="rect">
            <a:avLst/>
          </a:prstGeom>
        </p:spPr>
      </p:pic>
      <p:sp>
        <p:nvSpPr>
          <p:cNvPr id="11" name="Text 4"/>
          <p:cNvSpPr/>
          <p:nvPr/>
        </p:nvSpPr>
        <p:spPr>
          <a:xfrm>
            <a:off x="4349233" y="5473109"/>
            <a:ext cx="2293163" cy="286703"/>
          </a:xfrm>
          <a:prstGeom prst="rect">
            <a:avLst/>
          </a:prstGeom>
          <a:noFill/>
          <a:ln/>
        </p:spPr>
        <p:txBody>
          <a:bodyPr wrap="none" lIns="0" tIns="0" rIns="0" bIns="0" rtlCol="0" anchor="t"/>
          <a:lstStyle/>
          <a:p>
            <a:pPr algn="ctr" indent="0" marL="0">
              <a:lnSpc>
                <a:spcPts val="2250"/>
              </a:lnSpc>
              <a:buNone/>
            </a:pPr>
            <a:r>
              <a:rPr lang="en-US" sz="1800" dirty="0">
                <a:solidFill>
                  <a:srgbClr val="030303"/>
                </a:solidFill>
                <a:latin typeface="Ancizar Serif" pitchFamily="34" charset="0"/>
                <a:ea typeface="Ancizar Serif" pitchFamily="34" charset="-122"/>
                <a:cs typeface="Ancizar Serif" pitchFamily="34" charset="-120"/>
              </a:rPr>
              <a:t>Posiziona nel foglio</a:t>
            </a:r>
            <a:endParaRPr lang="en-US" sz="1800" dirty="0"/>
          </a:p>
        </p:txBody>
      </p:sp>
      <p:sp>
        <p:nvSpPr>
          <p:cNvPr id="12" name="Text 5"/>
          <p:cNvSpPr/>
          <p:nvPr/>
        </p:nvSpPr>
        <p:spPr>
          <a:xfrm>
            <a:off x="829032" y="6460807"/>
            <a:ext cx="12972336" cy="497205"/>
          </a:xfrm>
          <a:prstGeom prst="rect">
            <a:avLst/>
          </a:prstGeom>
          <a:noFill/>
          <a:ln/>
        </p:spPr>
        <p:txBody>
          <a:bodyPr wrap="squar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Dopo aver selezionato i dati, cliccare sulla scheda Inserisci e scegliere il tipo di grafico desiderato. Excel mostrerà il grafico nel foglio con le schede Progettazione e Formato attive per ulteriori personalizzazioni.</a:t>
            </a:r>
            <a:endParaRPr lang="en-US" sz="1350" dirty="0"/>
          </a:p>
        </p:txBody>
      </p:sp>
      <p:sp>
        <p:nvSpPr>
          <p:cNvPr id="13" name="Text 6"/>
          <p:cNvSpPr/>
          <p:nvPr/>
        </p:nvSpPr>
        <p:spPr>
          <a:xfrm>
            <a:off x="829032" y="7107912"/>
            <a:ext cx="12972336"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Il pulsante "Grafici consigliati" analizza i dati e suggerisce i tipi di grafico più appropriati, facilitando la scelta per utenti meno esperti.</a:t>
            </a:r>
            <a:endParaRPr lang="en-US" sz="1350" dirty="0"/>
          </a:p>
        </p:txBody>
      </p:sp>
      <p:sp>
        <p:nvSpPr>
          <p:cNvPr id="14" name="Text 7"/>
          <p:cNvSpPr/>
          <p:nvPr/>
        </p:nvSpPr>
        <p:spPr>
          <a:xfrm>
            <a:off x="142042" y="7734538"/>
            <a:ext cx="1666875" cy="232172"/>
          </a:xfrm>
          <a:prstGeom prst="rect">
            <a:avLst/>
          </a:prstGeom>
          <a:noFill/>
          <a:ln/>
        </p:spPr>
        <p:txBody>
          <a:bodyPr wrap="none" lIns="0" tIns="0" rIns="0" bIns="0" rtlCol="0" anchor="t"/>
          <a:lstStyle/>
          <a:p>
            <a:pPr algn="l"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5" name="Text 8"/>
          <p:cNvSpPr/>
          <p:nvPr/>
        </p:nvSpPr>
        <p:spPr>
          <a:xfrm>
            <a:off x="14075926" y="7734538"/>
            <a:ext cx="412432" cy="232172"/>
          </a:xfrm>
          <a:prstGeom prst="rect">
            <a:avLst/>
          </a:prstGeom>
          <a:noFill/>
          <a:ln/>
        </p:spPr>
        <p:txBody>
          <a:bodyPr wrap="none" lIns="0" tIns="0" rIns="0" bIns="0" rtlCol="0" anchor="t"/>
          <a:lstStyle/>
          <a:p>
            <a:pPr algn="r"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50</a:t>
            </a:r>
            <a:endParaRPr lang="en-US" sz="13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483287"/>
            <a:ext cx="4894302" cy="3262908"/>
          </a:xfrm>
          <a:prstGeom prst="rect">
            <a:avLst/>
          </a:prstGeom>
        </p:spPr>
      </p:pic>
      <p:sp>
        <p:nvSpPr>
          <p:cNvPr id="4" name="Text 0"/>
          <p:cNvSpPr/>
          <p:nvPr/>
        </p:nvSpPr>
        <p:spPr>
          <a:xfrm>
            <a:off x="829032" y="2089309"/>
            <a:ext cx="7437001"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Modificare e Spostare Grafici</a:t>
            </a:r>
            <a:endParaRPr lang="en-US" sz="4850" dirty="0"/>
          </a:p>
        </p:txBody>
      </p:sp>
      <p:sp>
        <p:nvSpPr>
          <p:cNvPr id="5" name="Text 1"/>
          <p:cNvSpPr/>
          <p:nvPr/>
        </p:nvSpPr>
        <p:spPr>
          <a:xfrm>
            <a:off x="829032" y="3220045"/>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selezionare un grafico, cliccare al suo interno: apparirà una cornice con quadratini di ridimensionamento. Trascinare questi quadratini per modificare le dimensioni. I quadratini agli angoli mantengono le proporzioni, quelli sui lati allungano o comprimono.</a:t>
            </a:r>
            <a:endParaRPr lang="en-US" sz="1850" dirty="0"/>
          </a:p>
        </p:txBody>
      </p:sp>
      <p:sp>
        <p:nvSpPr>
          <p:cNvPr id="6" name="Text 2"/>
          <p:cNvSpPr/>
          <p:nvPr/>
        </p:nvSpPr>
        <p:spPr>
          <a:xfrm>
            <a:off x="829032" y="5002887"/>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spostare il grafico, cliccare nell'area tra bordo e grafico, tenere premuto il mouse e trascinare nella posizione desiderata. Per eliminarlo, selezionarlo e premere Canc.</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51</a:t>
            </a:r>
            <a:endParaRPr lang="en-US" sz="13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Text 0"/>
          <p:cNvSpPr/>
          <p:nvPr/>
        </p:nvSpPr>
        <p:spPr>
          <a:xfrm>
            <a:off x="829032" y="1519714"/>
            <a:ext cx="7993499"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Personalizzare Titoli e Legende</a:t>
            </a:r>
            <a:endParaRPr lang="en-US" sz="4850" dirty="0"/>
          </a:p>
        </p:txBody>
      </p:sp>
      <p:sp>
        <p:nvSpPr>
          <p:cNvPr id="3" name="Shape 1"/>
          <p:cNvSpPr/>
          <p:nvPr/>
        </p:nvSpPr>
        <p:spPr>
          <a:xfrm>
            <a:off x="1184315" y="3716298"/>
            <a:ext cx="3810833" cy="236815"/>
          </a:xfrm>
          <a:prstGeom prst="roundRect">
            <a:avLst>
              <a:gd name="adj" fmla="val 38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Shape 2"/>
          <p:cNvSpPr/>
          <p:nvPr/>
        </p:nvSpPr>
        <p:spPr>
          <a:xfrm>
            <a:off x="829032" y="3479483"/>
            <a:ext cx="710565" cy="710565"/>
          </a:xfrm>
          <a:prstGeom prst="roundRect">
            <a:avLst>
              <a:gd name="adj" fmla="val 64343"/>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06673" y="3657124"/>
            <a:ext cx="355282" cy="355283"/>
          </a:xfrm>
          <a:prstGeom prst="rect">
            <a:avLst/>
          </a:prstGeom>
        </p:spPr>
      </p:pic>
      <p:sp>
        <p:nvSpPr>
          <p:cNvPr id="6" name="Text 3"/>
          <p:cNvSpPr/>
          <p:nvPr/>
        </p:nvSpPr>
        <p:spPr>
          <a:xfrm>
            <a:off x="1065848" y="4426863"/>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Inserire Titolo</a:t>
            </a:r>
            <a:endParaRPr lang="en-US" sz="2400" dirty="0"/>
          </a:p>
        </p:txBody>
      </p:sp>
      <p:sp>
        <p:nvSpPr>
          <p:cNvPr id="7" name="Text 4"/>
          <p:cNvSpPr/>
          <p:nvPr/>
        </p:nvSpPr>
        <p:spPr>
          <a:xfrm>
            <a:off x="1065848" y="4956572"/>
            <a:ext cx="3692604"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Cliccare sul pulsante Elementi grafico (+) accanto al grafico, selezionare "Titolo del grafico" e scegliere la posizione.</a:t>
            </a:r>
            <a:endParaRPr lang="en-US" sz="1850" dirty="0"/>
          </a:p>
        </p:txBody>
      </p:sp>
      <p:sp>
        <p:nvSpPr>
          <p:cNvPr id="8" name="Shape 5"/>
          <p:cNvSpPr/>
          <p:nvPr/>
        </p:nvSpPr>
        <p:spPr>
          <a:xfrm>
            <a:off x="5587365" y="3361015"/>
            <a:ext cx="3810833" cy="236815"/>
          </a:xfrm>
          <a:prstGeom prst="roundRect">
            <a:avLst>
              <a:gd name="adj" fmla="val 38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9" name="Shape 6"/>
          <p:cNvSpPr/>
          <p:nvPr/>
        </p:nvSpPr>
        <p:spPr>
          <a:xfrm>
            <a:off x="5232083" y="3124200"/>
            <a:ext cx="710565" cy="710565"/>
          </a:xfrm>
          <a:prstGeom prst="roundRect">
            <a:avLst>
              <a:gd name="adj" fmla="val 64343"/>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09724" y="3301841"/>
            <a:ext cx="355282" cy="355283"/>
          </a:xfrm>
          <a:prstGeom prst="rect">
            <a:avLst/>
          </a:prstGeom>
        </p:spPr>
      </p:pic>
      <p:sp>
        <p:nvSpPr>
          <p:cNvPr id="11" name="Text 7"/>
          <p:cNvSpPr/>
          <p:nvPr/>
        </p:nvSpPr>
        <p:spPr>
          <a:xfrm>
            <a:off x="5468898" y="4071580"/>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Modificare Testo</a:t>
            </a:r>
            <a:endParaRPr lang="en-US" sz="2400" dirty="0"/>
          </a:p>
        </p:txBody>
      </p:sp>
      <p:sp>
        <p:nvSpPr>
          <p:cNvPr id="12" name="Text 8"/>
          <p:cNvSpPr/>
          <p:nvPr/>
        </p:nvSpPr>
        <p:spPr>
          <a:xfrm>
            <a:off x="5468898" y="4601289"/>
            <a:ext cx="3692604"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Cliccare sul titolo predefinito e digitare il testo desiderato. Formattare con gli strumenti della scheda Home.</a:t>
            </a:r>
            <a:endParaRPr lang="en-US" sz="1850" dirty="0"/>
          </a:p>
        </p:txBody>
      </p:sp>
      <p:sp>
        <p:nvSpPr>
          <p:cNvPr id="13" name="Shape 9"/>
          <p:cNvSpPr/>
          <p:nvPr/>
        </p:nvSpPr>
        <p:spPr>
          <a:xfrm>
            <a:off x="9990415" y="3005733"/>
            <a:ext cx="3810833" cy="236815"/>
          </a:xfrm>
          <a:prstGeom prst="roundRect">
            <a:avLst>
              <a:gd name="adj" fmla="val 38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4" name="Shape 10"/>
          <p:cNvSpPr/>
          <p:nvPr/>
        </p:nvSpPr>
        <p:spPr>
          <a:xfrm>
            <a:off x="9635133" y="2768918"/>
            <a:ext cx="710565" cy="710565"/>
          </a:xfrm>
          <a:prstGeom prst="roundRect">
            <a:avLst>
              <a:gd name="adj" fmla="val 64343"/>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pic>
        <p:nvPicPr>
          <p:cNvPr id="15"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12774" y="2946559"/>
            <a:ext cx="355282" cy="355283"/>
          </a:xfrm>
          <a:prstGeom prst="rect">
            <a:avLst/>
          </a:prstGeom>
        </p:spPr>
      </p:pic>
      <p:sp>
        <p:nvSpPr>
          <p:cNvPr id="16" name="Text 11"/>
          <p:cNvSpPr/>
          <p:nvPr/>
        </p:nvSpPr>
        <p:spPr>
          <a:xfrm>
            <a:off x="9871948" y="371629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Gestire Legenda</a:t>
            </a:r>
            <a:endParaRPr lang="en-US" sz="2400" dirty="0"/>
          </a:p>
        </p:txBody>
      </p:sp>
      <p:sp>
        <p:nvSpPr>
          <p:cNvPr id="17" name="Text 12"/>
          <p:cNvSpPr/>
          <p:nvPr/>
        </p:nvSpPr>
        <p:spPr>
          <a:xfrm>
            <a:off x="9871948" y="4246007"/>
            <a:ext cx="3692604"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Dal menu Elementi grafico, attivare/disattivare la legenda e scegliere dove posizionarla: destra, sinistra, alto, basso.</a:t>
            </a:r>
            <a:endParaRPr lang="en-US" sz="1850" dirty="0"/>
          </a:p>
        </p:txBody>
      </p:sp>
      <p:sp>
        <p:nvSpPr>
          <p:cNvPr id="18" name="Text 1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9" name="Text 1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52</a:t>
            </a:r>
            <a:endParaRPr lang="en-US" sz="13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497574"/>
            <a:ext cx="4894302" cy="3234333"/>
          </a:xfrm>
          <a:prstGeom prst="rect">
            <a:avLst/>
          </a:prstGeom>
        </p:spPr>
      </p:pic>
      <p:sp>
        <p:nvSpPr>
          <p:cNvPr id="4" name="Text 0"/>
          <p:cNvSpPr/>
          <p:nvPr/>
        </p:nvSpPr>
        <p:spPr>
          <a:xfrm>
            <a:off x="829032" y="2089309"/>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Etichette Dati</a:t>
            </a:r>
            <a:endParaRPr lang="en-US" sz="4850" dirty="0"/>
          </a:p>
        </p:txBody>
      </p:sp>
      <p:sp>
        <p:nvSpPr>
          <p:cNvPr id="5" name="Text 1"/>
          <p:cNvSpPr/>
          <p:nvPr/>
        </p:nvSpPr>
        <p:spPr>
          <a:xfrm>
            <a:off x="829032" y="3220045"/>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Le etichette dati mostrano i valori numerici direttamente sul grafico, migliorando la comprensione immediata. Dal pulsante Elementi grafico, selezionare "Etichette dati" e scegliere la posizione: al centro, estremità interna, estremità esterna, ecc.</a:t>
            </a:r>
            <a:endParaRPr lang="en-US" sz="1850" dirty="0"/>
          </a:p>
        </p:txBody>
      </p:sp>
      <p:sp>
        <p:nvSpPr>
          <p:cNvPr id="6" name="Text 2"/>
          <p:cNvSpPr/>
          <p:nvPr/>
        </p:nvSpPr>
        <p:spPr>
          <a:xfrm>
            <a:off x="829032" y="5002887"/>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grafici a torta, le etichette possono mostrare valori assoluti, percentuali o entrambi. Posizionarle all'esterno con linee guida migliora la leggibilità quando le fette sono piccole.</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53</a:t>
            </a:r>
            <a:endParaRPr lang="en-US" sz="13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spTree>
      <p:nvGrpSpPr>
        <p:cNvPr id="1" name=""/>
        <p:cNvGrpSpPr/>
        <p:nvPr/>
      </p:nvGrpSpPr>
      <p:grpSpPr>
        <a:xfrm>
          <a:off x="0" y="0"/>
          <a:ext cx="0" cy="0"/>
          <a:chOff x="0" y="0"/>
          <a:chExt cx="0" cy="0"/>
        </a:xfrm>
      </p:grpSpPr>
      <p:sp>
        <p:nvSpPr>
          <p:cNvPr id="2" name="Text 0"/>
          <p:cNvSpPr/>
          <p:nvPr/>
        </p:nvSpPr>
        <p:spPr>
          <a:xfrm>
            <a:off x="829032" y="1768316"/>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Colori e Stili Grafici</a:t>
            </a:r>
            <a:endParaRPr lang="en-US" sz="4850" dirty="0"/>
          </a:p>
        </p:txBody>
      </p:sp>
      <p:sp>
        <p:nvSpPr>
          <p:cNvPr id="3" name="Text 1"/>
          <p:cNvSpPr/>
          <p:nvPr/>
        </p:nvSpPr>
        <p:spPr>
          <a:xfrm>
            <a:off x="829032" y="313586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Modificare Colori</a:t>
            </a:r>
            <a:endParaRPr lang="en-US" sz="2400" dirty="0"/>
          </a:p>
        </p:txBody>
      </p:sp>
      <p:sp>
        <p:nvSpPr>
          <p:cNvPr id="4" name="Text 2"/>
          <p:cNvSpPr/>
          <p:nvPr/>
        </p:nvSpPr>
        <p:spPr>
          <a:xfrm>
            <a:off x="829032" y="3760351"/>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scheda Progettazione offre stili predefiniti nel gruppo Stili grafici. Cliccare sui cursori per visualizzare più opzioni.</a:t>
            </a:r>
            <a:endParaRPr lang="en-US" sz="1850" dirty="0"/>
          </a:p>
        </p:txBody>
      </p:sp>
      <p:sp>
        <p:nvSpPr>
          <p:cNvPr id="5" name="Text 3"/>
          <p:cNvSpPr/>
          <p:nvPr/>
        </p:nvSpPr>
        <p:spPr>
          <a:xfrm>
            <a:off x="829032" y="4731663"/>
            <a:ext cx="6197203"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personalizzazioni avanzate, cliccare con il tasto destro su elementi specifici (barre, fette, linee) e scegliere "Formato serie di dati" per accedere a opzioni dettagliate di colore, riempimento e bordi.</a:t>
            </a:r>
            <a:endParaRPr lang="en-US" sz="1850" dirty="0"/>
          </a:p>
        </p:txBody>
      </p:sp>
      <p:sp>
        <p:nvSpPr>
          <p:cNvPr id="6" name="Text 4"/>
          <p:cNvSpPr/>
          <p:nvPr/>
        </p:nvSpPr>
        <p:spPr>
          <a:xfrm>
            <a:off x="7611785" y="313586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Sfondo e Legenda</a:t>
            </a:r>
            <a:endParaRPr lang="en-US" sz="2400" dirty="0"/>
          </a:p>
        </p:txBody>
      </p:sp>
      <p:sp>
        <p:nvSpPr>
          <p:cNvPr id="7" name="Text 5"/>
          <p:cNvSpPr/>
          <p:nvPr/>
        </p:nvSpPr>
        <p:spPr>
          <a:xfrm>
            <a:off x="7611785" y="3760351"/>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Cliccare due volte sull'area del grafico per aprire il riquadro Formato area grafico. Scegliere colori di riempimento, sfumature o immagini.</a:t>
            </a:r>
            <a:endParaRPr lang="en-US" sz="1850" dirty="0"/>
          </a:p>
        </p:txBody>
      </p:sp>
      <p:sp>
        <p:nvSpPr>
          <p:cNvPr id="8" name="Text 6"/>
          <p:cNvSpPr/>
          <p:nvPr/>
        </p:nvSpPr>
        <p:spPr>
          <a:xfrm>
            <a:off x="7611785" y="5110758"/>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Similmente, per modificare l'aspetto della legenda, cliccare due volte su di essa per accedere alle opzioni di formattazione specifiche.</a:t>
            </a:r>
            <a:endParaRPr lang="en-US" sz="1850" dirty="0"/>
          </a:p>
        </p:txBody>
      </p:sp>
      <p:sp>
        <p:nvSpPr>
          <p:cNvPr id="9" name="Text 7"/>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0" name="Text 8"/>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54</a:t>
            </a:r>
            <a:endParaRPr lang="en-US" sz="13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891195"/>
            <a:ext cx="4894421" cy="2447211"/>
          </a:xfrm>
          <a:prstGeom prst="rect">
            <a:avLst/>
          </a:prstGeom>
        </p:spPr>
      </p:pic>
      <p:sp>
        <p:nvSpPr>
          <p:cNvPr id="4" name="Shape 0"/>
          <p:cNvSpPr/>
          <p:nvPr/>
        </p:nvSpPr>
        <p:spPr>
          <a:xfrm>
            <a:off x="829032" y="2008942"/>
            <a:ext cx="1561386" cy="445175"/>
          </a:xfrm>
          <a:prstGeom prst="roundRect">
            <a:avLst>
              <a:gd name="adj" fmla="val 2054"/>
            </a:avLst>
          </a:prstGeom>
          <a:solidFill>
            <a:srgbClr val="CCDDFF"/>
          </a:solidFill>
          <a:ln/>
        </p:spPr>
      </p:sp>
      <p:pic>
        <p:nvPicPr>
          <p:cNvPr id="5" name="Image 2"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1074" y="2136815"/>
            <a:ext cx="189428" cy="189428"/>
          </a:xfrm>
          <a:prstGeom prst="rect">
            <a:avLst/>
          </a:prstGeom>
        </p:spPr>
      </p:pic>
      <p:sp>
        <p:nvSpPr>
          <p:cNvPr id="6" name="Text 1"/>
          <p:cNvSpPr/>
          <p:nvPr/>
        </p:nvSpPr>
        <p:spPr>
          <a:xfrm>
            <a:off x="1255157" y="2079903"/>
            <a:ext cx="993219" cy="303252"/>
          </a:xfrm>
          <a:prstGeom prst="rect">
            <a:avLst/>
          </a:prstGeom>
          <a:noFill/>
          <a:ln/>
        </p:spPr>
        <p:txBody>
          <a:bodyPr wrap="none" lIns="0" tIns="0" rIns="0" bIns="0" rtlCol="0" anchor="t"/>
          <a:lstStyle/>
          <a:p>
            <a:pPr algn="l" indent="0" marL="0">
              <a:lnSpc>
                <a:spcPts val="2350"/>
              </a:lnSpc>
              <a:buNone/>
            </a:pPr>
            <a:r>
              <a:rPr lang="en-US" sz="1450" dirty="0">
                <a:solidFill>
                  <a:srgbClr val="030303"/>
                </a:solidFill>
                <a:latin typeface="Ancizar Serif" pitchFamily="34" charset="0"/>
                <a:ea typeface="Ancizar Serif" pitchFamily="34" charset="-122"/>
                <a:cs typeface="Ancizar Serif" pitchFamily="34" charset="-120"/>
              </a:rPr>
              <a:t>CAPITOLO 7</a:t>
            </a:r>
            <a:endParaRPr lang="en-US" sz="1450" dirty="0"/>
          </a:p>
        </p:txBody>
      </p:sp>
      <p:sp>
        <p:nvSpPr>
          <p:cNvPr id="7" name="Text 2"/>
          <p:cNvSpPr/>
          <p:nvPr/>
        </p:nvSpPr>
        <p:spPr>
          <a:xfrm>
            <a:off x="829032" y="2548771"/>
            <a:ext cx="6466284"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Preparazione alla Stampa</a:t>
            </a:r>
            <a:endParaRPr lang="en-US" sz="4850" dirty="0"/>
          </a:p>
        </p:txBody>
      </p:sp>
      <p:sp>
        <p:nvSpPr>
          <p:cNvPr id="8" name="Text 3"/>
          <p:cNvSpPr/>
          <p:nvPr/>
        </p:nvSpPr>
        <p:spPr>
          <a:xfrm>
            <a:off x="829032" y="3679508"/>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Prima di stampare, è essenziale configurare correttamente il foglio. La scheda Layout di pagina offre tutti gli strumenti necessari: margini, orientamento, dimensioni carta, intestazioni e piè di pagina.</a:t>
            </a:r>
            <a:endParaRPr lang="en-US" sz="1850" dirty="0"/>
          </a:p>
        </p:txBody>
      </p:sp>
      <p:sp>
        <p:nvSpPr>
          <p:cNvPr id="9" name="Text 4"/>
          <p:cNvSpPr/>
          <p:nvPr/>
        </p:nvSpPr>
        <p:spPr>
          <a:xfrm>
            <a:off x="829032" y="5083254"/>
            <a:ext cx="7485936"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Visualizzare sempre l'anteprima di stampa prima di procedere per verificare che il risultato corrisponda alle aspettative ed evitare sprechi di carta e inchiostro.</a:t>
            </a:r>
            <a:endParaRPr lang="en-US" sz="1850" dirty="0"/>
          </a:p>
        </p:txBody>
      </p:sp>
      <p:sp>
        <p:nvSpPr>
          <p:cNvPr id="10" name="Text 5"/>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1" name="Text 6"/>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55</a:t>
            </a:r>
            <a:endParaRPr lang="en-US" sz="13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Text 0"/>
          <p:cNvSpPr/>
          <p:nvPr/>
        </p:nvSpPr>
        <p:spPr>
          <a:xfrm>
            <a:off x="829032" y="2222659"/>
            <a:ext cx="8942546"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Impostare Margini e Orientamento</a:t>
            </a:r>
            <a:endParaRPr lang="en-US" sz="4850" dirty="0"/>
          </a:p>
        </p:txBody>
      </p:sp>
      <p:sp>
        <p:nvSpPr>
          <p:cNvPr id="3" name="Shape 1"/>
          <p:cNvSpPr/>
          <p:nvPr/>
        </p:nvSpPr>
        <p:spPr>
          <a:xfrm>
            <a:off x="829032" y="3471863"/>
            <a:ext cx="3065383"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Text 2"/>
          <p:cNvSpPr/>
          <p:nvPr/>
        </p:nvSpPr>
        <p:spPr>
          <a:xfrm>
            <a:off x="1073468" y="3716298"/>
            <a:ext cx="257651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Margini</a:t>
            </a:r>
            <a:endParaRPr lang="en-US" sz="2400" dirty="0"/>
          </a:p>
        </p:txBody>
      </p:sp>
      <p:sp>
        <p:nvSpPr>
          <p:cNvPr id="5" name="Text 3"/>
          <p:cNvSpPr/>
          <p:nvPr/>
        </p:nvSpPr>
        <p:spPr>
          <a:xfrm>
            <a:off x="1073468" y="4246007"/>
            <a:ext cx="257651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Normale, Largo o Stretto. Margini personalizzati permettono controllo preciso in centimetri.</a:t>
            </a:r>
            <a:endParaRPr lang="en-US" sz="1850" dirty="0"/>
          </a:p>
        </p:txBody>
      </p:sp>
      <p:sp>
        <p:nvSpPr>
          <p:cNvPr id="6" name="Shape 4"/>
          <p:cNvSpPr/>
          <p:nvPr/>
        </p:nvSpPr>
        <p:spPr>
          <a:xfrm>
            <a:off x="4131231" y="3471863"/>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5"/>
          <p:cNvSpPr/>
          <p:nvPr/>
        </p:nvSpPr>
        <p:spPr>
          <a:xfrm>
            <a:off x="4375666" y="3716298"/>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Orientamento</a:t>
            </a:r>
            <a:endParaRPr lang="en-US" sz="2400" dirty="0"/>
          </a:p>
        </p:txBody>
      </p:sp>
      <p:sp>
        <p:nvSpPr>
          <p:cNvPr id="8" name="Text 6"/>
          <p:cNvSpPr/>
          <p:nvPr/>
        </p:nvSpPr>
        <p:spPr>
          <a:xfrm>
            <a:off x="4375666" y="4246007"/>
            <a:ext cx="257663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Verticale (portrait) per documenti standard, Orizzontale (landscape) per tabelle larghe.</a:t>
            </a:r>
            <a:endParaRPr lang="en-US" sz="1850" dirty="0"/>
          </a:p>
        </p:txBody>
      </p:sp>
      <p:sp>
        <p:nvSpPr>
          <p:cNvPr id="9" name="Shape 7"/>
          <p:cNvSpPr/>
          <p:nvPr/>
        </p:nvSpPr>
        <p:spPr>
          <a:xfrm>
            <a:off x="7433548" y="3471863"/>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8"/>
          <p:cNvSpPr/>
          <p:nvPr/>
        </p:nvSpPr>
        <p:spPr>
          <a:xfrm>
            <a:off x="7677983" y="3716298"/>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Dimensioni</a:t>
            </a:r>
            <a:endParaRPr lang="en-US" sz="2400" dirty="0"/>
          </a:p>
        </p:txBody>
      </p:sp>
      <p:sp>
        <p:nvSpPr>
          <p:cNvPr id="11" name="Text 9"/>
          <p:cNvSpPr/>
          <p:nvPr/>
        </p:nvSpPr>
        <p:spPr>
          <a:xfrm>
            <a:off x="7677983" y="4246007"/>
            <a:ext cx="257663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A4 è lo standard. Disponibili decine di formati per esigenze specifiche.</a:t>
            </a:r>
            <a:endParaRPr lang="en-US" sz="1850" dirty="0"/>
          </a:p>
        </p:txBody>
      </p:sp>
      <p:sp>
        <p:nvSpPr>
          <p:cNvPr id="12" name="Shape 10"/>
          <p:cNvSpPr/>
          <p:nvPr/>
        </p:nvSpPr>
        <p:spPr>
          <a:xfrm>
            <a:off x="10735866" y="3471863"/>
            <a:ext cx="3065502"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3" name="Text 11"/>
          <p:cNvSpPr/>
          <p:nvPr/>
        </p:nvSpPr>
        <p:spPr>
          <a:xfrm>
            <a:off x="10980301" y="3716298"/>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Adatta Pagina</a:t>
            </a:r>
            <a:endParaRPr lang="en-US" sz="2400" dirty="0"/>
          </a:p>
        </p:txBody>
      </p:sp>
      <p:sp>
        <p:nvSpPr>
          <p:cNvPr id="14" name="Text 12"/>
          <p:cNvSpPr/>
          <p:nvPr/>
        </p:nvSpPr>
        <p:spPr>
          <a:xfrm>
            <a:off x="10980301" y="4246007"/>
            <a:ext cx="257663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Ridimensiona automaticamente per stampare su numero specifico di pagine.</a:t>
            </a:r>
            <a:endParaRPr lang="en-US" sz="1850" dirty="0"/>
          </a:p>
        </p:txBody>
      </p:sp>
      <p:sp>
        <p:nvSpPr>
          <p:cNvPr id="15" name="Text 1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56</a:t>
            </a:r>
            <a:endParaRPr lang="en-US" sz="13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40108" y="1848922"/>
            <a:ext cx="4894183" cy="4531757"/>
          </a:xfrm>
          <a:prstGeom prst="rect">
            <a:avLst/>
          </a:prstGeom>
        </p:spPr>
      </p:pic>
      <p:sp>
        <p:nvSpPr>
          <p:cNvPr id="4" name="Text 0"/>
          <p:cNvSpPr/>
          <p:nvPr/>
        </p:nvSpPr>
        <p:spPr>
          <a:xfrm>
            <a:off x="829032" y="1899761"/>
            <a:ext cx="6910387"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Intestazioni e Piè di Pagina</a:t>
            </a:r>
            <a:endParaRPr lang="en-US" sz="4850" dirty="0"/>
          </a:p>
        </p:txBody>
      </p:sp>
      <p:sp>
        <p:nvSpPr>
          <p:cNvPr id="5" name="Text 1"/>
          <p:cNvSpPr/>
          <p:nvPr/>
        </p:nvSpPr>
        <p:spPr>
          <a:xfrm>
            <a:off x="829032" y="3030498"/>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Intestazioni e piè di pagina aggiungono informazioni utili a ogni pagina stampata: numeri di pagina, data, nome file, nome foglio. Nella visualizzazione Layout di pagina, cliccare su "Aggiungi intestazione" o "Aggiungi un piè di pagina".</a:t>
            </a:r>
            <a:endParaRPr lang="en-US" sz="1850" dirty="0"/>
          </a:p>
        </p:txBody>
      </p:sp>
      <p:sp>
        <p:nvSpPr>
          <p:cNvPr id="6" name="Text 2"/>
          <p:cNvSpPr/>
          <p:nvPr/>
        </p:nvSpPr>
        <p:spPr>
          <a:xfrm>
            <a:off x="829032" y="4813340"/>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opzioni avanzate, utilizzare la finestra Imposta pagina, scheda Intestazione/Piè di pagina. I pulsanti permettono di inserire campi automatici che si aggiornano dinamicamente: numero pagina, data corrente, ora, percorso file.</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6492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57</a:t>
            </a:r>
            <a:endParaRPr lang="en-US" sz="13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Text 0"/>
          <p:cNvSpPr/>
          <p:nvPr/>
        </p:nvSpPr>
        <p:spPr>
          <a:xfrm>
            <a:off x="829032" y="2222659"/>
            <a:ext cx="7237928"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Opzioni di Stampa Avanzate</a:t>
            </a:r>
            <a:endParaRPr lang="en-US" sz="4850" dirty="0"/>
          </a:p>
        </p:txBody>
      </p:sp>
      <p:sp>
        <p:nvSpPr>
          <p:cNvPr id="3" name="Shape 1"/>
          <p:cNvSpPr/>
          <p:nvPr/>
        </p:nvSpPr>
        <p:spPr>
          <a:xfrm>
            <a:off x="829032" y="3471863"/>
            <a:ext cx="4166235"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Text 2"/>
          <p:cNvSpPr/>
          <p:nvPr/>
        </p:nvSpPr>
        <p:spPr>
          <a:xfrm>
            <a:off x="1073468" y="371629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Griglia</a:t>
            </a:r>
            <a:endParaRPr lang="en-US" sz="2400" dirty="0"/>
          </a:p>
        </p:txBody>
      </p:sp>
      <p:sp>
        <p:nvSpPr>
          <p:cNvPr id="5" name="Text 3"/>
          <p:cNvSpPr/>
          <p:nvPr/>
        </p:nvSpPr>
        <p:spPr>
          <a:xfrm>
            <a:off x="1073468" y="4246007"/>
            <a:ext cx="3677364"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Nella finestra Imposta pagina, scheda Foglio, attivare "Griglia" per stampare le linee che dividono le celle.</a:t>
            </a:r>
            <a:endParaRPr lang="en-US" sz="1850" dirty="0"/>
          </a:p>
        </p:txBody>
      </p:sp>
      <p:sp>
        <p:nvSpPr>
          <p:cNvPr id="6" name="Shape 4"/>
          <p:cNvSpPr/>
          <p:nvPr/>
        </p:nvSpPr>
        <p:spPr>
          <a:xfrm>
            <a:off x="5232083" y="3471863"/>
            <a:ext cx="4166235"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5"/>
          <p:cNvSpPr/>
          <p:nvPr/>
        </p:nvSpPr>
        <p:spPr>
          <a:xfrm>
            <a:off x="5476518" y="3716298"/>
            <a:ext cx="330172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Intestazioni Riga/Colonna</a:t>
            </a:r>
            <a:endParaRPr lang="en-US" sz="2400" dirty="0"/>
          </a:p>
        </p:txBody>
      </p:sp>
      <p:sp>
        <p:nvSpPr>
          <p:cNvPr id="8" name="Text 6"/>
          <p:cNvSpPr/>
          <p:nvPr/>
        </p:nvSpPr>
        <p:spPr>
          <a:xfrm>
            <a:off x="5476518" y="4246007"/>
            <a:ext cx="3677364"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Attivare per stampare le lettere delle colonne e i numeri delle righe, utile per riferimenti precisi.</a:t>
            </a:r>
            <a:endParaRPr lang="en-US" sz="1850" dirty="0"/>
          </a:p>
        </p:txBody>
      </p:sp>
      <p:sp>
        <p:nvSpPr>
          <p:cNvPr id="9" name="Shape 7"/>
          <p:cNvSpPr/>
          <p:nvPr/>
        </p:nvSpPr>
        <p:spPr>
          <a:xfrm>
            <a:off x="9635133" y="3471863"/>
            <a:ext cx="4166235" cy="2534960"/>
          </a:xfrm>
          <a:prstGeom prst="roundRect">
            <a:avLst>
              <a:gd name="adj" fmla="val 361"/>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8"/>
          <p:cNvSpPr/>
          <p:nvPr/>
        </p:nvSpPr>
        <p:spPr>
          <a:xfrm>
            <a:off x="9879568" y="3716298"/>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Righe da Ripetere</a:t>
            </a:r>
            <a:endParaRPr lang="en-US" sz="2400" dirty="0"/>
          </a:p>
        </p:txBody>
      </p:sp>
      <p:sp>
        <p:nvSpPr>
          <p:cNvPr id="11" name="Text 9"/>
          <p:cNvSpPr/>
          <p:nvPr/>
        </p:nvSpPr>
        <p:spPr>
          <a:xfrm>
            <a:off x="9879568" y="4246007"/>
            <a:ext cx="3677364"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Specificare righe di titolo da stampare su ogni pagina per tabelle lunghe, migliorando la comprensione.</a:t>
            </a:r>
            <a:endParaRPr lang="en-US" sz="1850" dirty="0"/>
          </a:p>
        </p:txBody>
      </p:sp>
      <p:sp>
        <p:nvSpPr>
          <p:cNvPr id="12" name="Text 10"/>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3" name="Text 11"/>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58</a:t>
            </a:r>
            <a:endParaRPr lang="en-US" sz="13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366052" y="2438400"/>
            <a:ext cx="5042178" cy="3352800"/>
          </a:xfrm>
          <a:prstGeom prst="rect">
            <a:avLst/>
          </a:prstGeom>
        </p:spPr>
      </p:pic>
      <p:sp>
        <p:nvSpPr>
          <p:cNvPr id="4" name="Text 0"/>
          <p:cNvSpPr/>
          <p:nvPr/>
        </p:nvSpPr>
        <p:spPr>
          <a:xfrm>
            <a:off x="829032" y="868442"/>
            <a:ext cx="4652963" cy="581620"/>
          </a:xfrm>
          <a:prstGeom prst="rect">
            <a:avLst/>
          </a:prstGeom>
          <a:noFill/>
          <a:ln/>
        </p:spPr>
        <p:txBody>
          <a:bodyPr wrap="none" lIns="0" tIns="0" rIns="0" bIns="0" rtlCol="0" anchor="t"/>
          <a:lstStyle/>
          <a:p>
            <a:pPr algn="l" indent="0" marL="0">
              <a:lnSpc>
                <a:spcPts val="4550"/>
              </a:lnSpc>
              <a:buNone/>
            </a:pPr>
            <a:r>
              <a:rPr lang="en-US" sz="3650" dirty="0">
                <a:solidFill>
                  <a:srgbClr val="000103"/>
                </a:solidFill>
                <a:latin typeface="Ancizar Serif" pitchFamily="34" charset="0"/>
                <a:ea typeface="Ancizar Serif" pitchFamily="34" charset="-122"/>
                <a:cs typeface="Ancizar Serif" pitchFamily="34" charset="-120"/>
              </a:rPr>
              <a:t>Anteprima e Stampa</a:t>
            </a:r>
            <a:endParaRPr lang="en-US" sz="3650" dirty="0"/>
          </a:p>
        </p:txBody>
      </p:sp>
      <p:sp>
        <p:nvSpPr>
          <p:cNvPr id="5" name="Text 1"/>
          <p:cNvSpPr/>
          <p:nvPr/>
        </p:nvSpPr>
        <p:spPr>
          <a:xfrm>
            <a:off x="829032" y="1649849"/>
            <a:ext cx="7485936" cy="497205"/>
          </a:xfrm>
          <a:prstGeom prst="rect">
            <a:avLst/>
          </a:prstGeom>
          <a:noFill/>
          <a:ln/>
        </p:spPr>
        <p:txBody>
          <a:bodyPr wrap="squar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Prima di stampare, cliccare su File &gt; Stampa per visualizzare l'anteprima. A destra appare come sarà il documento stampato, a sinistra le opzioni di stampa.</a:t>
            </a:r>
            <a:endParaRPr lang="en-US" sz="1350" dirty="0"/>
          </a:p>
        </p:txBody>
      </p:sp>
      <p:sp>
        <p:nvSpPr>
          <p:cNvPr id="6" name="Text 2"/>
          <p:cNvSpPr/>
          <p:nvPr/>
        </p:nvSpPr>
        <p:spPr>
          <a:xfrm>
            <a:off x="829032" y="2296954"/>
            <a:ext cx="177641" cy="222052"/>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Light" pitchFamily="34" charset="0"/>
                <a:ea typeface="Ancizar Serif Light" pitchFamily="34" charset="-122"/>
                <a:cs typeface="Ancizar Serif Light" pitchFamily="34" charset="-120"/>
              </a:rPr>
              <a:t>01</a:t>
            </a:r>
            <a:endParaRPr lang="en-US" sz="1350" dirty="0"/>
          </a:p>
        </p:txBody>
      </p:sp>
      <p:sp>
        <p:nvSpPr>
          <p:cNvPr id="7" name="Shape 3"/>
          <p:cNvSpPr/>
          <p:nvPr/>
        </p:nvSpPr>
        <p:spPr>
          <a:xfrm>
            <a:off x="829032" y="2576036"/>
            <a:ext cx="7485936" cy="22860"/>
          </a:xfrm>
          <a:prstGeom prst="rect">
            <a:avLst/>
          </a:prstGeom>
          <a:solidFill>
            <a:srgbClr val="000103"/>
          </a:solidFill>
          <a:ln/>
        </p:spPr>
      </p:sp>
      <p:sp>
        <p:nvSpPr>
          <p:cNvPr id="8" name="Text 4"/>
          <p:cNvSpPr/>
          <p:nvPr/>
        </p:nvSpPr>
        <p:spPr>
          <a:xfrm>
            <a:off x="829032" y="2710577"/>
            <a:ext cx="2332553" cy="290751"/>
          </a:xfrm>
          <a:prstGeom prst="rect">
            <a:avLst/>
          </a:prstGeom>
          <a:noFill/>
          <a:ln/>
        </p:spPr>
        <p:txBody>
          <a:bodyPr wrap="none" lIns="0" tIns="0" rIns="0" bIns="0" rtlCol="0" anchor="t"/>
          <a:lstStyle/>
          <a:p>
            <a:pPr algn="l" indent="0" marL="0">
              <a:lnSpc>
                <a:spcPts val="2250"/>
              </a:lnSpc>
              <a:buNone/>
            </a:pPr>
            <a:r>
              <a:rPr lang="en-US" sz="1800" dirty="0">
                <a:solidFill>
                  <a:srgbClr val="030303"/>
                </a:solidFill>
                <a:latin typeface="Ancizar Serif" pitchFamily="34" charset="0"/>
                <a:ea typeface="Ancizar Serif" pitchFamily="34" charset="-122"/>
                <a:cs typeface="Ancizar Serif" pitchFamily="34" charset="-120"/>
              </a:rPr>
              <a:t>Scegliere Cosa Stampare</a:t>
            </a:r>
            <a:endParaRPr lang="en-US" sz="1800" dirty="0"/>
          </a:p>
        </p:txBody>
      </p:sp>
      <p:sp>
        <p:nvSpPr>
          <p:cNvPr id="9" name="Text 5"/>
          <p:cNvSpPr/>
          <p:nvPr/>
        </p:nvSpPr>
        <p:spPr>
          <a:xfrm>
            <a:off x="829032" y="3081218"/>
            <a:ext cx="7485936"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Fogli attivi, intera cartella, selezione specifica o area di stampa predefinita.</a:t>
            </a:r>
            <a:endParaRPr lang="en-US" sz="1350" dirty="0"/>
          </a:p>
        </p:txBody>
      </p:sp>
      <p:sp>
        <p:nvSpPr>
          <p:cNvPr id="10" name="Text 6"/>
          <p:cNvSpPr/>
          <p:nvPr/>
        </p:nvSpPr>
        <p:spPr>
          <a:xfrm>
            <a:off x="829032" y="3596283"/>
            <a:ext cx="177641" cy="222052"/>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Light" pitchFamily="34" charset="0"/>
                <a:ea typeface="Ancizar Serif Light" pitchFamily="34" charset="-122"/>
                <a:cs typeface="Ancizar Serif Light" pitchFamily="34" charset="-120"/>
              </a:rPr>
              <a:t>02</a:t>
            </a:r>
            <a:endParaRPr lang="en-US" sz="1350" dirty="0"/>
          </a:p>
        </p:txBody>
      </p:sp>
      <p:sp>
        <p:nvSpPr>
          <p:cNvPr id="11" name="Shape 7"/>
          <p:cNvSpPr/>
          <p:nvPr/>
        </p:nvSpPr>
        <p:spPr>
          <a:xfrm>
            <a:off x="829032" y="3875365"/>
            <a:ext cx="7485936" cy="22860"/>
          </a:xfrm>
          <a:prstGeom prst="rect">
            <a:avLst/>
          </a:prstGeom>
          <a:solidFill>
            <a:srgbClr val="000103"/>
          </a:solidFill>
          <a:ln/>
        </p:spPr>
      </p:sp>
      <p:sp>
        <p:nvSpPr>
          <p:cNvPr id="12" name="Text 8"/>
          <p:cNvSpPr/>
          <p:nvPr/>
        </p:nvSpPr>
        <p:spPr>
          <a:xfrm>
            <a:off x="829032" y="4009906"/>
            <a:ext cx="2326481" cy="290751"/>
          </a:xfrm>
          <a:prstGeom prst="rect">
            <a:avLst/>
          </a:prstGeom>
          <a:noFill/>
          <a:ln/>
        </p:spPr>
        <p:txBody>
          <a:bodyPr wrap="none" lIns="0" tIns="0" rIns="0" bIns="0" rtlCol="0" anchor="t"/>
          <a:lstStyle/>
          <a:p>
            <a:pPr algn="l" indent="0" marL="0">
              <a:lnSpc>
                <a:spcPts val="2250"/>
              </a:lnSpc>
              <a:buNone/>
            </a:pPr>
            <a:r>
              <a:rPr lang="en-US" sz="1800" dirty="0">
                <a:solidFill>
                  <a:srgbClr val="030303"/>
                </a:solidFill>
                <a:latin typeface="Ancizar Serif" pitchFamily="34" charset="0"/>
                <a:ea typeface="Ancizar Serif" pitchFamily="34" charset="-122"/>
                <a:cs typeface="Ancizar Serif" pitchFamily="34" charset="-120"/>
              </a:rPr>
              <a:t>Impostare Copie</a:t>
            </a:r>
            <a:endParaRPr lang="en-US" sz="1800" dirty="0"/>
          </a:p>
        </p:txBody>
      </p:sp>
      <p:sp>
        <p:nvSpPr>
          <p:cNvPr id="13" name="Text 9"/>
          <p:cNvSpPr/>
          <p:nvPr/>
        </p:nvSpPr>
        <p:spPr>
          <a:xfrm>
            <a:off x="829032" y="4380547"/>
            <a:ext cx="7485936"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Specificare numero di copie. Attivare "Fascicola" per stampare set completi in sequenza.</a:t>
            </a:r>
            <a:endParaRPr lang="en-US" sz="1350" dirty="0"/>
          </a:p>
        </p:txBody>
      </p:sp>
      <p:sp>
        <p:nvSpPr>
          <p:cNvPr id="14" name="Text 10"/>
          <p:cNvSpPr/>
          <p:nvPr/>
        </p:nvSpPr>
        <p:spPr>
          <a:xfrm>
            <a:off x="829032" y="4895612"/>
            <a:ext cx="177641" cy="222052"/>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Light" pitchFamily="34" charset="0"/>
                <a:ea typeface="Ancizar Serif Light" pitchFamily="34" charset="-122"/>
                <a:cs typeface="Ancizar Serif Light" pitchFamily="34" charset="-120"/>
              </a:rPr>
              <a:t>03</a:t>
            </a:r>
            <a:endParaRPr lang="en-US" sz="1350" dirty="0"/>
          </a:p>
        </p:txBody>
      </p:sp>
      <p:sp>
        <p:nvSpPr>
          <p:cNvPr id="15" name="Shape 11"/>
          <p:cNvSpPr/>
          <p:nvPr/>
        </p:nvSpPr>
        <p:spPr>
          <a:xfrm>
            <a:off x="829032" y="5174694"/>
            <a:ext cx="7485936" cy="22860"/>
          </a:xfrm>
          <a:prstGeom prst="rect">
            <a:avLst/>
          </a:prstGeom>
          <a:solidFill>
            <a:srgbClr val="000103"/>
          </a:solidFill>
          <a:ln/>
        </p:spPr>
      </p:sp>
      <p:sp>
        <p:nvSpPr>
          <p:cNvPr id="16" name="Text 12"/>
          <p:cNvSpPr/>
          <p:nvPr/>
        </p:nvSpPr>
        <p:spPr>
          <a:xfrm>
            <a:off x="829032" y="5309235"/>
            <a:ext cx="2326481" cy="290751"/>
          </a:xfrm>
          <a:prstGeom prst="rect">
            <a:avLst/>
          </a:prstGeom>
          <a:noFill/>
          <a:ln/>
        </p:spPr>
        <p:txBody>
          <a:bodyPr wrap="none" lIns="0" tIns="0" rIns="0" bIns="0" rtlCol="0" anchor="t"/>
          <a:lstStyle/>
          <a:p>
            <a:pPr algn="l" indent="0" marL="0">
              <a:lnSpc>
                <a:spcPts val="2250"/>
              </a:lnSpc>
              <a:buNone/>
            </a:pPr>
            <a:r>
              <a:rPr lang="en-US" sz="1800" dirty="0">
                <a:solidFill>
                  <a:srgbClr val="030303"/>
                </a:solidFill>
                <a:latin typeface="Ancizar Serif" pitchFamily="34" charset="0"/>
                <a:ea typeface="Ancizar Serif" pitchFamily="34" charset="-122"/>
                <a:cs typeface="Ancizar Serif" pitchFamily="34" charset="-120"/>
              </a:rPr>
              <a:t>Verificare Anteprima</a:t>
            </a:r>
            <a:endParaRPr lang="en-US" sz="1800" dirty="0"/>
          </a:p>
        </p:txBody>
      </p:sp>
      <p:sp>
        <p:nvSpPr>
          <p:cNvPr id="17" name="Text 13"/>
          <p:cNvSpPr/>
          <p:nvPr/>
        </p:nvSpPr>
        <p:spPr>
          <a:xfrm>
            <a:off x="829032" y="5679877"/>
            <a:ext cx="7485936"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Controllare margini, orientamento, interruzioni di pagina. Navigare tra pagine con le frecce.</a:t>
            </a:r>
            <a:endParaRPr lang="en-US" sz="1350" dirty="0"/>
          </a:p>
        </p:txBody>
      </p:sp>
      <p:sp>
        <p:nvSpPr>
          <p:cNvPr id="18" name="Text 14"/>
          <p:cNvSpPr/>
          <p:nvPr/>
        </p:nvSpPr>
        <p:spPr>
          <a:xfrm>
            <a:off x="829032" y="6194941"/>
            <a:ext cx="177641" cy="222052"/>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Light" pitchFamily="34" charset="0"/>
                <a:ea typeface="Ancizar Serif Light" pitchFamily="34" charset="-122"/>
                <a:cs typeface="Ancizar Serif Light" pitchFamily="34" charset="-120"/>
              </a:rPr>
              <a:t>04</a:t>
            </a:r>
            <a:endParaRPr lang="en-US" sz="1350" dirty="0"/>
          </a:p>
        </p:txBody>
      </p:sp>
      <p:sp>
        <p:nvSpPr>
          <p:cNvPr id="19" name="Shape 15"/>
          <p:cNvSpPr/>
          <p:nvPr/>
        </p:nvSpPr>
        <p:spPr>
          <a:xfrm>
            <a:off x="829032" y="6474023"/>
            <a:ext cx="7485936" cy="22860"/>
          </a:xfrm>
          <a:prstGeom prst="rect">
            <a:avLst/>
          </a:prstGeom>
          <a:solidFill>
            <a:srgbClr val="000103"/>
          </a:solidFill>
          <a:ln/>
        </p:spPr>
      </p:sp>
      <p:sp>
        <p:nvSpPr>
          <p:cNvPr id="20" name="Text 16"/>
          <p:cNvSpPr/>
          <p:nvPr/>
        </p:nvSpPr>
        <p:spPr>
          <a:xfrm>
            <a:off x="829032" y="6608564"/>
            <a:ext cx="2326481" cy="290751"/>
          </a:xfrm>
          <a:prstGeom prst="rect">
            <a:avLst/>
          </a:prstGeom>
          <a:noFill/>
          <a:ln/>
        </p:spPr>
        <p:txBody>
          <a:bodyPr wrap="none" lIns="0" tIns="0" rIns="0" bIns="0" rtlCol="0" anchor="t"/>
          <a:lstStyle/>
          <a:p>
            <a:pPr algn="l" indent="0" marL="0">
              <a:lnSpc>
                <a:spcPts val="2250"/>
              </a:lnSpc>
              <a:buNone/>
            </a:pPr>
            <a:r>
              <a:rPr lang="en-US" sz="1800" dirty="0">
                <a:solidFill>
                  <a:srgbClr val="030303"/>
                </a:solidFill>
                <a:latin typeface="Ancizar Serif" pitchFamily="34" charset="0"/>
                <a:ea typeface="Ancizar Serif" pitchFamily="34" charset="-122"/>
                <a:cs typeface="Ancizar Serif" pitchFamily="34" charset="-120"/>
              </a:rPr>
              <a:t>Stampare</a:t>
            </a:r>
            <a:endParaRPr lang="en-US" sz="1800" dirty="0"/>
          </a:p>
        </p:txBody>
      </p:sp>
      <p:sp>
        <p:nvSpPr>
          <p:cNvPr id="21" name="Text 17"/>
          <p:cNvSpPr/>
          <p:nvPr/>
        </p:nvSpPr>
        <p:spPr>
          <a:xfrm>
            <a:off x="829032" y="6979206"/>
            <a:ext cx="7485936"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Cliccare sul grande pulsante Stampa per inviare il documento alla stampante selezionata.</a:t>
            </a:r>
            <a:endParaRPr lang="en-US" sz="1350" dirty="0"/>
          </a:p>
        </p:txBody>
      </p:sp>
      <p:sp>
        <p:nvSpPr>
          <p:cNvPr id="22" name="Text 18"/>
          <p:cNvSpPr/>
          <p:nvPr/>
        </p:nvSpPr>
        <p:spPr>
          <a:xfrm>
            <a:off x="142042" y="7734538"/>
            <a:ext cx="1666875" cy="232172"/>
          </a:xfrm>
          <a:prstGeom prst="rect">
            <a:avLst/>
          </a:prstGeom>
          <a:noFill/>
          <a:ln/>
        </p:spPr>
        <p:txBody>
          <a:bodyPr wrap="none" lIns="0" tIns="0" rIns="0" bIns="0" rtlCol="0" anchor="t"/>
          <a:lstStyle/>
          <a:p>
            <a:pPr algn="l"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23" name="Text 19"/>
          <p:cNvSpPr/>
          <p:nvPr/>
        </p:nvSpPr>
        <p:spPr>
          <a:xfrm>
            <a:off x="8589526" y="7734538"/>
            <a:ext cx="412432" cy="232172"/>
          </a:xfrm>
          <a:prstGeom prst="rect">
            <a:avLst/>
          </a:prstGeom>
          <a:noFill/>
          <a:ln/>
        </p:spPr>
        <p:txBody>
          <a:bodyPr wrap="none" lIns="0" tIns="0" rIns="0" bIns="0" rtlCol="0" anchor="t"/>
          <a:lstStyle/>
          <a:p>
            <a:pPr algn="r"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59</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29032" y="1839278"/>
            <a:ext cx="6598325"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Salvare in Formati Diversi</a:t>
            </a:r>
            <a:endParaRPr lang="en-US" sz="4850" dirty="0"/>
          </a:p>
        </p:txBody>
      </p:sp>
      <p:sp>
        <p:nvSpPr>
          <p:cNvPr id="3" name="Shape 1"/>
          <p:cNvSpPr/>
          <p:nvPr/>
        </p:nvSpPr>
        <p:spPr>
          <a:xfrm>
            <a:off x="829032" y="3088481"/>
            <a:ext cx="3065383" cy="3301722"/>
          </a:xfrm>
          <a:prstGeom prst="roundRect">
            <a:avLst>
              <a:gd name="adj" fmla="val 298"/>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4" name="Text 2"/>
          <p:cNvSpPr/>
          <p:nvPr/>
        </p:nvSpPr>
        <p:spPr>
          <a:xfrm>
            <a:off x="1073468" y="3332917"/>
            <a:ext cx="2576512" cy="775335"/>
          </a:xfrm>
          <a:prstGeom prst="rect">
            <a:avLst/>
          </a:prstGeom>
          <a:noFill/>
          <a:ln/>
        </p:spPr>
        <p:txBody>
          <a:bodyPr wrap="squar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Formato Testo (TXT)</a:t>
            </a:r>
            <a:endParaRPr lang="en-US" sz="2400" dirty="0"/>
          </a:p>
        </p:txBody>
      </p:sp>
      <p:sp>
        <p:nvSpPr>
          <p:cNvPr id="5" name="Text 3"/>
          <p:cNvSpPr/>
          <p:nvPr/>
        </p:nvSpPr>
        <p:spPr>
          <a:xfrm>
            <a:off x="1073468" y="4250293"/>
            <a:ext cx="2576512" cy="189547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Salva solo il testo, visualizzabile con Blocco Note o WordPad. Perde formattazione e funzionalità avanzate.</a:t>
            </a:r>
            <a:endParaRPr lang="en-US" sz="1850" dirty="0"/>
          </a:p>
        </p:txBody>
      </p:sp>
      <p:sp>
        <p:nvSpPr>
          <p:cNvPr id="6" name="Shape 4"/>
          <p:cNvSpPr/>
          <p:nvPr/>
        </p:nvSpPr>
        <p:spPr>
          <a:xfrm>
            <a:off x="4131231" y="3088481"/>
            <a:ext cx="3065502" cy="3301722"/>
          </a:xfrm>
          <a:prstGeom prst="roundRect">
            <a:avLst>
              <a:gd name="adj" fmla="val 298"/>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7" name="Text 5"/>
          <p:cNvSpPr/>
          <p:nvPr/>
        </p:nvSpPr>
        <p:spPr>
          <a:xfrm>
            <a:off x="4375666" y="3332917"/>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Formato PDF</a:t>
            </a:r>
            <a:endParaRPr lang="en-US" sz="2400" dirty="0"/>
          </a:p>
        </p:txBody>
      </p:sp>
      <p:sp>
        <p:nvSpPr>
          <p:cNvPr id="8" name="Text 6"/>
          <p:cNvSpPr/>
          <p:nvPr/>
        </p:nvSpPr>
        <p:spPr>
          <a:xfrm>
            <a:off x="4375666" y="3862626"/>
            <a:ext cx="2576632" cy="189547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Offre grafica professionale e compatibilità multi-piattaforma. Ideale per condivisione e archiviazione.</a:t>
            </a:r>
            <a:endParaRPr lang="en-US" sz="1850" dirty="0"/>
          </a:p>
        </p:txBody>
      </p:sp>
      <p:sp>
        <p:nvSpPr>
          <p:cNvPr id="9" name="Shape 7"/>
          <p:cNvSpPr/>
          <p:nvPr/>
        </p:nvSpPr>
        <p:spPr>
          <a:xfrm>
            <a:off x="7433548" y="3088481"/>
            <a:ext cx="3065502" cy="3301722"/>
          </a:xfrm>
          <a:prstGeom prst="roundRect">
            <a:avLst>
              <a:gd name="adj" fmla="val 298"/>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0" name="Text 8"/>
          <p:cNvSpPr/>
          <p:nvPr/>
        </p:nvSpPr>
        <p:spPr>
          <a:xfrm>
            <a:off x="7677983" y="3332917"/>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Formato CSV</a:t>
            </a:r>
            <a:endParaRPr lang="en-US" sz="2400" dirty="0"/>
          </a:p>
        </p:txBody>
      </p:sp>
      <p:sp>
        <p:nvSpPr>
          <p:cNvPr id="11" name="Text 9"/>
          <p:cNvSpPr/>
          <p:nvPr/>
        </p:nvSpPr>
        <p:spPr>
          <a:xfrm>
            <a:off x="7677983" y="3862626"/>
            <a:ext cx="2576632"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Compatibile con database e altri fogli elettronici. Utile per scambio dati tra applicazioni diverse.</a:t>
            </a:r>
            <a:endParaRPr lang="en-US" sz="1850" dirty="0"/>
          </a:p>
        </p:txBody>
      </p:sp>
      <p:sp>
        <p:nvSpPr>
          <p:cNvPr id="12" name="Shape 10"/>
          <p:cNvSpPr/>
          <p:nvPr/>
        </p:nvSpPr>
        <p:spPr>
          <a:xfrm>
            <a:off x="10735866" y="3088481"/>
            <a:ext cx="3065502" cy="3301722"/>
          </a:xfrm>
          <a:prstGeom prst="roundRect">
            <a:avLst>
              <a:gd name="adj" fmla="val 298"/>
            </a:avLst>
          </a:prstGeom>
          <a:solidFill>
            <a:srgbClr val="FFFFFF"/>
          </a:solidFill>
          <a:ln w="7620">
            <a:solidFill>
              <a:srgbClr val="D8D4D4"/>
            </a:solidFill>
            <a:prstDash val="solid"/>
          </a:ln>
          <a:effectLst>
            <a:outerShdw sx="100000" sy="100000" kx="0" ky="0" algn="bl" rotWithShape="0" blurRad="354330" dist="0" dir="0">
              <a:srgbClr val="333333">
                <a:alpha val="10000"/>
              </a:srgbClr>
            </a:outerShdw>
          </a:effectLst>
        </p:spPr>
      </p:sp>
      <p:sp>
        <p:nvSpPr>
          <p:cNvPr id="13" name="Text 11"/>
          <p:cNvSpPr/>
          <p:nvPr/>
        </p:nvSpPr>
        <p:spPr>
          <a:xfrm>
            <a:off x="10980301" y="3332917"/>
            <a:ext cx="2576632"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Excel 97-2003</a:t>
            </a:r>
            <a:endParaRPr lang="en-US" sz="2400" dirty="0"/>
          </a:p>
        </p:txBody>
      </p:sp>
      <p:sp>
        <p:nvSpPr>
          <p:cNvPr id="14" name="Text 12"/>
          <p:cNvSpPr/>
          <p:nvPr/>
        </p:nvSpPr>
        <p:spPr>
          <a:xfrm>
            <a:off x="10980301" y="3862626"/>
            <a:ext cx="2576632" cy="227457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 compatibilità con versioni precedenti di Excel. Necessario quando si condividono file con utenti di versioni più vecchie.</a:t>
            </a:r>
            <a:endParaRPr lang="en-US" sz="1850" dirty="0"/>
          </a:p>
        </p:txBody>
      </p:sp>
      <p:sp>
        <p:nvSpPr>
          <p:cNvPr id="15" name="Text 1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4"/>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6</a:t>
            </a:r>
            <a:endParaRPr lang="en-US" sz="13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5226" y="2941201"/>
            <a:ext cx="4923830" cy="2347079"/>
          </a:xfrm>
          <a:prstGeom prst="rect">
            <a:avLst/>
          </a:prstGeom>
        </p:spPr>
      </p:pic>
      <p:sp>
        <p:nvSpPr>
          <p:cNvPr id="4" name="Text 0"/>
          <p:cNvSpPr/>
          <p:nvPr/>
        </p:nvSpPr>
        <p:spPr>
          <a:xfrm>
            <a:off x="829032" y="778431"/>
            <a:ext cx="5893832" cy="736640"/>
          </a:xfrm>
          <a:prstGeom prst="rect">
            <a:avLst/>
          </a:prstGeom>
          <a:noFill/>
          <a:ln/>
        </p:spPr>
        <p:txBody>
          <a:bodyPr wrap="none" lIns="0" tIns="0" rIns="0" bIns="0" rtlCol="0" anchor="t"/>
          <a:lstStyle/>
          <a:p>
            <a:pPr algn="l" indent="0" marL="0">
              <a:lnSpc>
                <a:spcPts val="5800"/>
              </a:lnSpc>
              <a:buNone/>
            </a:pPr>
            <a:r>
              <a:rPr lang="en-US" sz="4600" dirty="0">
                <a:solidFill>
                  <a:srgbClr val="000103"/>
                </a:solidFill>
                <a:latin typeface="Ancizar Serif" pitchFamily="34" charset="0"/>
                <a:ea typeface="Ancizar Serif" pitchFamily="34" charset="-122"/>
                <a:cs typeface="Ancizar Serif" pitchFamily="34" charset="-120"/>
              </a:rPr>
              <a:t>Conclusione e Riepilogo</a:t>
            </a:r>
            <a:endParaRPr lang="en-US" sz="4600" dirty="0"/>
          </a:p>
        </p:txBody>
      </p:sp>
      <p:sp>
        <p:nvSpPr>
          <p:cNvPr id="5" name="Text 1"/>
          <p:cNvSpPr/>
          <p:nvPr/>
        </p:nvSpPr>
        <p:spPr>
          <a:xfrm>
            <a:off x="829032" y="1835706"/>
            <a:ext cx="7485936" cy="1403985"/>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Questa guida ha coperto le funzionalità essenziali di Excel: dalla gestione base dei fogli di lavoro alla creazione di formule complesse, dalla formattazione professionale alla stampa ottimizzata. Excel è uno strumento potente che richiede pratica costante per padroneggiarlo completamente.</a:t>
            </a:r>
            <a:endParaRPr lang="en-US" sz="1750" dirty="0"/>
          </a:p>
        </p:txBody>
      </p:sp>
      <p:sp>
        <p:nvSpPr>
          <p:cNvPr id="6" name="Text 2"/>
          <p:cNvSpPr/>
          <p:nvPr/>
        </p:nvSpPr>
        <p:spPr>
          <a:xfrm>
            <a:off x="887016" y="3592711"/>
            <a:ext cx="2201228" cy="742593"/>
          </a:xfrm>
          <a:prstGeom prst="rect">
            <a:avLst/>
          </a:prstGeom>
          <a:noFill/>
          <a:ln/>
        </p:spPr>
        <p:txBody>
          <a:bodyPr wrap="none" lIns="0" tIns="0" rIns="0" bIns="0" rtlCol="0" anchor="t"/>
          <a:lstStyle/>
          <a:p>
            <a:pPr algn="ctr" indent="0" marL="0">
              <a:lnSpc>
                <a:spcPts val="5800"/>
              </a:lnSpc>
              <a:buNone/>
            </a:pPr>
            <a:r>
              <a:rPr lang="en-US" sz="5800" dirty="0">
                <a:solidFill>
                  <a:srgbClr val="030303"/>
                </a:solidFill>
                <a:latin typeface="Ancizar Serif" pitchFamily="34" charset="0"/>
                <a:ea typeface="Ancizar Serif" pitchFamily="34" charset="-122"/>
                <a:cs typeface="Ancizar Serif" pitchFamily="34" charset="-120"/>
              </a:rPr>
              <a:t>7</a:t>
            </a:r>
            <a:endParaRPr lang="en-US" sz="5800" dirty="0"/>
          </a:p>
        </p:txBody>
      </p:sp>
      <p:sp>
        <p:nvSpPr>
          <p:cNvPr id="7" name="Text 3"/>
          <p:cNvSpPr/>
          <p:nvPr/>
        </p:nvSpPr>
        <p:spPr>
          <a:xfrm>
            <a:off x="829032" y="4608076"/>
            <a:ext cx="2317194" cy="368260"/>
          </a:xfrm>
          <a:prstGeom prst="rect">
            <a:avLst/>
          </a:prstGeom>
          <a:noFill/>
          <a:ln/>
        </p:spPr>
        <p:txBody>
          <a:bodyPr wrap="none" lIns="0" tIns="0" rIns="0" bIns="0" rtlCol="0" anchor="t"/>
          <a:lstStyle/>
          <a:p>
            <a:pPr algn="ctr"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Capitoli Principali</a:t>
            </a:r>
            <a:endParaRPr lang="en-US" sz="2300" dirty="0"/>
          </a:p>
        </p:txBody>
      </p:sp>
      <p:sp>
        <p:nvSpPr>
          <p:cNvPr id="8" name="Text 4"/>
          <p:cNvSpPr/>
          <p:nvPr/>
        </p:nvSpPr>
        <p:spPr>
          <a:xfrm>
            <a:off x="829032" y="5104567"/>
            <a:ext cx="2317194" cy="701993"/>
          </a:xfrm>
          <a:prstGeom prst="rect">
            <a:avLst/>
          </a:prstGeom>
          <a:noFill/>
          <a:ln/>
        </p:spPr>
        <p:txBody>
          <a:bodyPr wrap="square" lIns="0" tIns="0" rIns="0" bIns="0" rtlCol="0" anchor="t"/>
          <a:lstStyle/>
          <a:p>
            <a:pPr algn="ctr"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Aree tematiche coperte nella guida</a:t>
            </a:r>
            <a:endParaRPr lang="en-US" sz="1750" dirty="0"/>
          </a:p>
        </p:txBody>
      </p:sp>
      <p:sp>
        <p:nvSpPr>
          <p:cNvPr id="9" name="Text 5"/>
          <p:cNvSpPr/>
          <p:nvPr/>
        </p:nvSpPr>
        <p:spPr>
          <a:xfrm>
            <a:off x="3471386" y="3592711"/>
            <a:ext cx="2201228" cy="742593"/>
          </a:xfrm>
          <a:prstGeom prst="rect">
            <a:avLst/>
          </a:prstGeom>
          <a:noFill/>
          <a:ln/>
        </p:spPr>
        <p:txBody>
          <a:bodyPr wrap="none" lIns="0" tIns="0" rIns="0" bIns="0" rtlCol="0" anchor="t"/>
          <a:lstStyle/>
          <a:p>
            <a:pPr algn="ctr" indent="0" marL="0">
              <a:lnSpc>
                <a:spcPts val="5800"/>
              </a:lnSpc>
              <a:buNone/>
            </a:pPr>
            <a:r>
              <a:rPr lang="en-US" sz="5800" dirty="0">
                <a:solidFill>
                  <a:srgbClr val="030303"/>
                </a:solidFill>
                <a:latin typeface="Ancizar Serif" pitchFamily="34" charset="0"/>
                <a:ea typeface="Ancizar Serif" pitchFamily="34" charset="-122"/>
                <a:cs typeface="Ancizar Serif" pitchFamily="34" charset="-120"/>
              </a:rPr>
              <a:t>100+</a:t>
            </a:r>
            <a:endParaRPr lang="en-US" sz="5800" dirty="0"/>
          </a:p>
        </p:txBody>
      </p:sp>
      <p:sp>
        <p:nvSpPr>
          <p:cNvPr id="10" name="Text 6"/>
          <p:cNvSpPr/>
          <p:nvPr/>
        </p:nvSpPr>
        <p:spPr>
          <a:xfrm>
            <a:off x="3413403" y="4608076"/>
            <a:ext cx="2317194" cy="368260"/>
          </a:xfrm>
          <a:prstGeom prst="rect">
            <a:avLst/>
          </a:prstGeom>
          <a:noFill/>
          <a:ln/>
        </p:spPr>
        <p:txBody>
          <a:bodyPr wrap="none" lIns="0" tIns="0" rIns="0" bIns="0" rtlCol="0" anchor="t"/>
          <a:lstStyle/>
          <a:p>
            <a:pPr algn="ctr"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Funzionalità</a:t>
            </a:r>
            <a:endParaRPr lang="en-US" sz="2300" dirty="0"/>
          </a:p>
        </p:txBody>
      </p:sp>
      <p:sp>
        <p:nvSpPr>
          <p:cNvPr id="11" name="Text 7"/>
          <p:cNvSpPr/>
          <p:nvPr/>
        </p:nvSpPr>
        <p:spPr>
          <a:xfrm>
            <a:off x="3413403" y="5104567"/>
            <a:ext cx="2317194" cy="701993"/>
          </a:xfrm>
          <a:prstGeom prst="rect">
            <a:avLst/>
          </a:prstGeom>
          <a:noFill/>
          <a:ln/>
        </p:spPr>
        <p:txBody>
          <a:bodyPr wrap="square" lIns="0" tIns="0" rIns="0" bIns="0" rtlCol="0" anchor="t"/>
          <a:lstStyle/>
          <a:p>
            <a:pPr algn="ctr"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Comandi e strumenti spiegati</a:t>
            </a:r>
            <a:endParaRPr lang="en-US" sz="1750" dirty="0"/>
          </a:p>
        </p:txBody>
      </p:sp>
      <p:sp>
        <p:nvSpPr>
          <p:cNvPr id="12" name="Text 8"/>
          <p:cNvSpPr/>
          <p:nvPr/>
        </p:nvSpPr>
        <p:spPr>
          <a:xfrm>
            <a:off x="6055757" y="3592711"/>
            <a:ext cx="2201228" cy="742593"/>
          </a:xfrm>
          <a:prstGeom prst="rect">
            <a:avLst/>
          </a:prstGeom>
          <a:noFill/>
          <a:ln/>
        </p:spPr>
        <p:txBody>
          <a:bodyPr wrap="none" lIns="0" tIns="0" rIns="0" bIns="0" rtlCol="0" anchor="t"/>
          <a:lstStyle/>
          <a:p>
            <a:pPr algn="ctr" indent="0" marL="0">
              <a:lnSpc>
                <a:spcPts val="5800"/>
              </a:lnSpc>
              <a:buNone/>
            </a:pPr>
            <a:r>
              <a:rPr lang="en-US" sz="5800" dirty="0">
                <a:solidFill>
                  <a:srgbClr val="030303"/>
                </a:solidFill>
                <a:latin typeface="Ancizar Serif" pitchFamily="34" charset="0"/>
                <a:ea typeface="Ancizar Serif" pitchFamily="34" charset="-122"/>
                <a:cs typeface="Ancizar Serif" pitchFamily="34" charset="-120"/>
              </a:rPr>
              <a:t>∞</a:t>
            </a:r>
            <a:endParaRPr lang="en-US" sz="5800" dirty="0"/>
          </a:p>
        </p:txBody>
      </p:sp>
      <p:sp>
        <p:nvSpPr>
          <p:cNvPr id="13" name="Text 9"/>
          <p:cNvSpPr/>
          <p:nvPr/>
        </p:nvSpPr>
        <p:spPr>
          <a:xfrm>
            <a:off x="5997773" y="4608076"/>
            <a:ext cx="2317194" cy="368260"/>
          </a:xfrm>
          <a:prstGeom prst="rect">
            <a:avLst/>
          </a:prstGeom>
          <a:noFill/>
          <a:ln/>
        </p:spPr>
        <p:txBody>
          <a:bodyPr wrap="none" lIns="0" tIns="0" rIns="0" bIns="0" rtlCol="0" anchor="t"/>
          <a:lstStyle/>
          <a:p>
            <a:pPr algn="ctr"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Possibilità</a:t>
            </a:r>
            <a:endParaRPr lang="en-US" sz="2300" dirty="0"/>
          </a:p>
        </p:txBody>
      </p:sp>
      <p:sp>
        <p:nvSpPr>
          <p:cNvPr id="14" name="Text 10"/>
          <p:cNvSpPr/>
          <p:nvPr/>
        </p:nvSpPr>
        <p:spPr>
          <a:xfrm>
            <a:off x="5997773" y="5104567"/>
            <a:ext cx="2317194" cy="701993"/>
          </a:xfrm>
          <a:prstGeom prst="rect">
            <a:avLst/>
          </a:prstGeom>
          <a:noFill/>
          <a:ln/>
        </p:spPr>
        <p:txBody>
          <a:bodyPr wrap="square" lIns="0" tIns="0" rIns="0" bIns="0" rtlCol="0" anchor="t"/>
          <a:lstStyle/>
          <a:p>
            <a:pPr algn="ctr"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Applicazioni pratiche di Excel</a:t>
            </a:r>
            <a:endParaRPr lang="en-US" sz="1750" dirty="0"/>
          </a:p>
        </p:txBody>
      </p:sp>
      <p:sp>
        <p:nvSpPr>
          <p:cNvPr id="15" name="Text 11"/>
          <p:cNvSpPr/>
          <p:nvPr/>
        </p:nvSpPr>
        <p:spPr>
          <a:xfrm>
            <a:off x="829032" y="6047065"/>
            <a:ext cx="7485936" cy="1403985"/>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Ricordate: la chiave per diventare esperti è sperimentare, commettere errori e imparare da essi. Utilizzate la Guida in linea per approfondire argomenti specifici e non esitate a esplorare funzionalità avanzate man mano che acquisite confidenza con il programma.</a:t>
            </a:r>
            <a:endParaRPr lang="en-US" sz="1750" dirty="0"/>
          </a:p>
        </p:txBody>
      </p:sp>
      <p:sp>
        <p:nvSpPr>
          <p:cNvPr id="16" name="Text 12"/>
          <p:cNvSpPr/>
          <p:nvPr/>
        </p:nvSpPr>
        <p:spPr>
          <a:xfrm>
            <a:off x="142042" y="7721203"/>
            <a:ext cx="1616512" cy="258723"/>
          </a:xfrm>
          <a:prstGeom prst="rect">
            <a:avLst/>
          </a:prstGeom>
          <a:noFill/>
          <a:ln/>
        </p:spPr>
        <p:txBody>
          <a:bodyPr wrap="none" lIns="0" tIns="0" rIns="0" bIns="0" rtlCol="0" anchor="t"/>
          <a:lstStyle/>
          <a:p>
            <a:pPr algn="l"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7" name="Text 13"/>
          <p:cNvSpPr/>
          <p:nvPr/>
        </p:nvSpPr>
        <p:spPr>
          <a:xfrm>
            <a:off x="8639889" y="7721203"/>
            <a:ext cx="362069" cy="258723"/>
          </a:xfrm>
          <a:prstGeom prst="rect">
            <a:avLst/>
          </a:prstGeom>
          <a:noFill/>
          <a:ln/>
        </p:spPr>
        <p:txBody>
          <a:bodyPr wrap="none" lIns="0" tIns="0" rIns="0" bIns="0" rtlCol="0" anchor="t"/>
          <a:lstStyle/>
          <a:p>
            <a:pPr algn="r"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60</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2738199"/>
            <a:ext cx="4894302" cy="2753082"/>
          </a:xfrm>
          <a:prstGeom prst="rect">
            <a:avLst/>
          </a:prstGeom>
        </p:spPr>
      </p:pic>
      <p:sp>
        <p:nvSpPr>
          <p:cNvPr id="4" name="Text 0"/>
          <p:cNvSpPr/>
          <p:nvPr/>
        </p:nvSpPr>
        <p:spPr>
          <a:xfrm>
            <a:off x="829032" y="1899761"/>
            <a:ext cx="6371273"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Spostarsi tra Fogli Aperti</a:t>
            </a:r>
            <a:endParaRPr lang="en-US" sz="4850" dirty="0"/>
          </a:p>
        </p:txBody>
      </p:sp>
      <p:sp>
        <p:nvSpPr>
          <p:cNvPr id="5" name="Text 1"/>
          <p:cNvSpPr/>
          <p:nvPr/>
        </p:nvSpPr>
        <p:spPr>
          <a:xfrm>
            <a:off x="829032" y="3030498"/>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Quando si lavora con più cartelle di lavoro contemporaneamente, Excel permette di passare facilmente da una all'altra. Nella barra delle applicazioni, posizionare il puntatore sull'icona di Excel per visualizzare l'anteprima di tutti i file aperti.</a:t>
            </a:r>
            <a:endParaRPr lang="en-US" sz="1850" dirty="0"/>
          </a:p>
        </p:txBody>
      </p:sp>
      <p:sp>
        <p:nvSpPr>
          <p:cNvPr id="6" name="Text 2"/>
          <p:cNvSpPr/>
          <p:nvPr/>
        </p:nvSpPr>
        <p:spPr>
          <a:xfrm>
            <a:off x="829032" y="4813340"/>
            <a:ext cx="7485936" cy="151638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In alternativa, tenere premuto Alt e premere Tab ripetutamente per scorrere tra le finestre aperte. Questa funzionalità è particolarmente utile quando si devono confrontare dati tra diversi fogli di lavoro o copiare informazioni da un documento all'altro.</a:t>
            </a:r>
            <a:endParaRPr lang="en-US" sz="1850" dirty="0"/>
          </a:p>
        </p:txBody>
      </p:sp>
      <p:sp>
        <p:nvSpPr>
          <p:cNvPr id="7"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7360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7</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829032" y="1687830"/>
            <a:ext cx="2090142" cy="445175"/>
          </a:xfrm>
          <a:prstGeom prst="roundRect">
            <a:avLst>
              <a:gd name="adj" fmla="val 2054"/>
            </a:avLst>
          </a:prstGeom>
          <a:solidFill>
            <a:srgbClr val="CCDDFF"/>
          </a:solidFill>
          <a:ln/>
        </p:spPr>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971074" y="1815703"/>
            <a:ext cx="189428" cy="189428"/>
          </a:xfrm>
          <a:prstGeom prst="rect">
            <a:avLst/>
          </a:prstGeom>
        </p:spPr>
      </p:pic>
      <p:sp>
        <p:nvSpPr>
          <p:cNvPr id="4" name="Text 1"/>
          <p:cNvSpPr/>
          <p:nvPr/>
        </p:nvSpPr>
        <p:spPr>
          <a:xfrm>
            <a:off x="1255157" y="1758791"/>
            <a:ext cx="1521976" cy="303252"/>
          </a:xfrm>
          <a:prstGeom prst="rect">
            <a:avLst/>
          </a:prstGeom>
          <a:noFill/>
          <a:ln/>
        </p:spPr>
        <p:txBody>
          <a:bodyPr wrap="none" lIns="0" tIns="0" rIns="0" bIns="0" rtlCol="0" anchor="t"/>
          <a:lstStyle/>
          <a:p>
            <a:pPr algn="l" indent="0" marL="0">
              <a:lnSpc>
                <a:spcPts val="2350"/>
              </a:lnSpc>
              <a:buNone/>
            </a:pPr>
            <a:r>
              <a:rPr lang="en-US" sz="1450" dirty="0">
                <a:solidFill>
                  <a:srgbClr val="030303"/>
                </a:solidFill>
                <a:latin typeface="Ancizar Serif" pitchFamily="34" charset="0"/>
                <a:ea typeface="Ancizar Serif" pitchFamily="34" charset="-122"/>
                <a:cs typeface="Ancizar Serif" pitchFamily="34" charset="-120"/>
              </a:rPr>
              <a:t>CONFIGURAZIONE</a:t>
            </a:r>
            <a:endParaRPr lang="en-US" sz="1450" dirty="0"/>
          </a:p>
        </p:txBody>
      </p:sp>
      <p:sp>
        <p:nvSpPr>
          <p:cNvPr id="5" name="Text 2"/>
          <p:cNvSpPr/>
          <p:nvPr/>
        </p:nvSpPr>
        <p:spPr>
          <a:xfrm>
            <a:off x="829032" y="2227659"/>
            <a:ext cx="6499741"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Migliorare la Produttività</a:t>
            </a:r>
            <a:endParaRPr lang="en-US" sz="4850" dirty="0"/>
          </a:p>
        </p:txBody>
      </p:sp>
      <p:pic>
        <p:nvPicPr>
          <p:cNvPr id="6" name="Image 1" descr="preencoded.png">    </p:cNvPr>
          <p:cNvPicPr>
            <a:picLocks noChangeAspect="1"/>
          </p:cNvPicPr>
          <p:nvPr/>
        </p:nvPicPr>
        <p:blipFill>
          <a:blip r:embed="rId3"/>
          <a:stretch>
            <a:fillRect/>
          </a:stretch>
        </p:blipFill>
        <p:spPr>
          <a:xfrm>
            <a:off x="829032" y="3358396"/>
            <a:ext cx="1196697" cy="1196697"/>
          </a:xfrm>
          <a:prstGeom prst="rect">
            <a:avLst/>
          </a:prstGeom>
        </p:spPr>
      </p:pic>
      <p:sp>
        <p:nvSpPr>
          <p:cNvPr id="7" name="Text 3"/>
          <p:cNvSpPr/>
          <p:nvPr/>
        </p:nvSpPr>
        <p:spPr>
          <a:xfrm>
            <a:off x="2321719" y="3358396"/>
            <a:ext cx="2634020"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Opzioni di Base</a:t>
            </a:r>
            <a:endParaRPr lang="en-US" sz="2400" dirty="0"/>
          </a:p>
        </p:txBody>
      </p:sp>
      <p:sp>
        <p:nvSpPr>
          <p:cNvPr id="8" name="Text 4"/>
          <p:cNvSpPr/>
          <p:nvPr/>
        </p:nvSpPr>
        <p:spPr>
          <a:xfrm>
            <a:off x="2321719" y="3888105"/>
            <a:ext cx="2634020" cy="227457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Personalizzare Excel secondo le proprie esigenze: modificare nome utente, cartelle predefinite e altre impostazioni attraverso File &gt; Opzioni.</a:t>
            </a:r>
            <a:endParaRPr lang="en-US" sz="1850" dirty="0"/>
          </a:p>
        </p:txBody>
      </p:sp>
      <p:pic>
        <p:nvPicPr>
          <p:cNvPr id="9" name="Image 2" descr="preencoded.png">    </p:cNvPr>
          <p:cNvPicPr>
            <a:picLocks noChangeAspect="1"/>
          </p:cNvPicPr>
          <p:nvPr/>
        </p:nvPicPr>
        <p:blipFill>
          <a:blip r:embed="rId4"/>
          <a:stretch>
            <a:fillRect/>
          </a:stretch>
        </p:blipFill>
        <p:spPr>
          <a:xfrm>
            <a:off x="5251728" y="3358396"/>
            <a:ext cx="1196697" cy="1196697"/>
          </a:xfrm>
          <a:prstGeom prst="rect">
            <a:avLst/>
          </a:prstGeom>
        </p:spPr>
      </p:pic>
      <p:sp>
        <p:nvSpPr>
          <p:cNvPr id="10" name="Text 5"/>
          <p:cNvSpPr/>
          <p:nvPr/>
        </p:nvSpPr>
        <p:spPr>
          <a:xfrm>
            <a:off x="6744414" y="3358396"/>
            <a:ext cx="2634139"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Guida in Linea</a:t>
            </a:r>
            <a:endParaRPr lang="en-US" sz="2400" dirty="0"/>
          </a:p>
        </p:txBody>
      </p:sp>
      <p:sp>
        <p:nvSpPr>
          <p:cNvPr id="11" name="Text 6"/>
          <p:cNvSpPr/>
          <p:nvPr/>
        </p:nvSpPr>
        <p:spPr>
          <a:xfrm>
            <a:off x="6744414" y="3888105"/>
            <a:ext cx="2634139" cy="265366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Utilizzare il campo "Aiutami..." nella barra multifunzione per cercare rapidamente funzioni e comandi. Digitare termini chiave per ricevere suggerimenti immediati.</a:t>
            </a:r>
            <a:endParaRPr lang="en-US" sz="1850" dirty="0"/>
          </a:p>
        </p:txBody>
      </p:sp>
      <p:pic>
        <p:nvPicPr>
          <p:cNvPr id="12" name="Image 3" descr="preencoded.png">    </p:cNvPr>
          <p:cNvPicPr>
            <a:picLocks noChangeAspect="1"/>
          </p:cNvPicPr>
          <p:nvPr/>
        </p:nvPicPr>
        <p:blipFill>
          <a:blip r:embed="rId5"/>
          <a:stretch>
            <a:fillRect/>
          </a:stretch>
        </p:blipFill>
        <p:spPr>
          <a:xfrm>
            <a:off x="9674543" y="3358396"/>
            <a:ext cx="1196697" cy="1196697"/>
          </a:xfrm>
          <a:prstGeom prst="rect">
            <a:avLst/>
          </a:prstGeom>
        </p:spPr>
      </p:pic>
      <p:sp>
        <p:nvSpPr>
          <p:cNvPr id="13" name="Text 7"/>
          <p:cNvSpPr/>
          <p:nvPr/>
        </p:nvSpPr>
        <p:spPr>
          <a:xfrm>
            <a:off x="11167229" y="3358396"/>
            <a:ext cx="2634020"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Strumenti di Zoom</a:t>
            </a:r>
            <a:endParaRPr lang="en-US" sz="2400" dirty="0"/>
          </a:p>
        </p:txBody>
      </p:sp>
      <p:sp>
        <p:nvSpPr>
          <p:cNvPr id="14" name="Text 8"/>
          <p:cNvSpPr/>
          <p:nvPr/>
        </p:nvSpPr>
        <p:spPr>
          <a:xfrm>
            <a:off x="11167229" y="3888105"/>
            <a:ext cx="2634020" cy="265366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Regolare la visualizzazione con il dispositivo di scorrimento nella barra di stato o attraverso la scheda Visualizza per adattare il foglio alle proprie esigenze.</a:t>
            </a:r>
            <a:endParaRPr lang="en-US" sz="1850" dirty="0"/>
          </a:p>
        </p:txBody>
      </p:sp>
      <p:sp>
        <p:nvSpPr>
          <p:cNvPr id="15" name="Text 9"/>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0"/>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8</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29032" y="1444228"/>
            <a:ext cx="7844552"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Personalizzare le Impostazioni</a:t>
            </a:r>
            <a:endParaRPr lang="en-US" sz="4850" dirty="0"/>
          </a:p>
        </p:txBody>
      </p:sp>
      <p:sp>
        <p:nvSpPr>
          <p:cNvPr id="3" name="Text 1"/>
          <p:cNvSpPr/>
          <p:nvPr/>
        </p:nvSpPr>
        <p:spPr>
          <a:xfrm>
            <a:off x="829032" y="2811780"/>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Nome Utente</a:t>
            </a:r>
            <a:endParaRPr lang="en-US" sz="2400" dirty="0"/>
          </a:p>
        </p:txBody>
      </p:sp>
      <p:sp>
        <p:nvSpPr>
          <p:cNvPr id="4" name="Text 2"/>
          <p:cNvSpPr/>
          <p:nvPr/>
        </p:nvSpPr>
        <p:spPr>
          <a:xfrm>
            <a:off x="829032" y="3436263"/>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Nella finestra Opzioni di Excel, scheda Generale, modificare il campo Nome utente per personalizzare l'identificazione nei documenti.</a:t>
            </a:r>
            <a:endParaRPr lang="en-US" sz="1850" dirty="0"/>
          </a:p>
        </p:txBody>
      </p:sp>
      <p:sp>
        <p:nvSpPr>
          <p:cNvPr id="5" name="Text 3"/>
          <p:cNvSpPr/>
          <p:nvPr/>
        </p:nvSpPr>
        <p:spPr>
          <a:xfrm>
            <a:off x="829032" y="4810363"/>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Cartella Predefinita</a:t>
            </a:r>
            <a:endParaRPr lang="en-US" sz="2400" dirty="0"/>
          </a:p>
        </p:txBody>
      </p:sp>
      <p:sp>
        <p:nvSpPr>
          <p:cNvPr id="6" name="Text 4"/>
          <p:cNvSpPr/>
          <p:nvPr/>
        </p:nvSpPr>
        <p:spPr>
          <a:xfrm>
            <a:off x="829032" y="5434846"/>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Nella scheda Salvataggio, specificare il percorso dove Excel salverà automaticamente i file. Cliccare su Sfoglia per selezionare la cartella desiderata.</a:t>
            </a:r>
            <a:endParaRPr lang="en-US" sz="1850" dirty="0"/>
          </a:p>
        </p:txBody>
      </p:sp>
      <p:sp>
        <p:nvSpPr>
          <p:cNvPr id="7" name="Text 5"/>
          <p:cNvSpPr/>
          <p:nvPr/>
        </p:nvSpPr>
        <p:spPr>
          <a:xfrm>
            <a:off x="7611785" y="2811780"/>
            <a:ext cx="4174450" cy="387668"/>
          </a:xfrm>
          <a:prstGeom prst="rect">
            <a:avLst/>
          </a:prstGeom>
          <a:noFill/>
          <a:ln/>
        </p:spPr>
        <p:txBody>
          <a:bodyPr wrap="none" lIns="0" tIns="0" rIns="0" bIns="0" rtlCol="0" anchor="t"/>
          <a:lstStyle/>
          <a:p>
            <a:pPr algn="l" indent="0" marL="0">
              <a:lnSpc>
                <a:spcPts val="3050"/>
              </a:lnSpc>
              <a:buNone/>
            </a:pPr>
            <a:r>
              <a:rPr lang="en-US" sz="2400" dirty="0">
                <a:solidFill>
                  <a:srgbClr val="000103"/>
                </a:solidFill>
                <a:latin typeface="Ancizar Serif" pitchFamily="34" charset="0"/>
                <a:ea typeface="Ancizar Serif" pitchFamily="34" charset="-122"/>
                <a:cs typeface="Ancizar Serif" pitchFamily="34" charset="-120"/>
              </a:rPr>
              <a:t>Vantaggi della Personalizzazione</a:t>
            </a:r>
            <a:endParaRPr lang="en-US" sz="2400" dirty="0"/>
          </a:p>
        </p:txBody>
      </p:sp>
      <p:sp>
        <p:nvSpPr>
          <p:cNvPr id="8" name="Text 6"/>
          <p:cNvSpPr/>
          <p:nvPr/>
        </p:nvSpPr>
        <p:spPr>
          <a:xfrm>
            <a:off x="7611785" y="3436263"/>
            <a:ext cx="6197203" cy="1764983"/>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Accesso rapido ai file più utilizzati</a:t>
            </a:r>
            <a:endParaRPr lang="en-US" sz="1850" dirty="0"/>
          </a:p>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Organizzazione efficiente dei documenti</a:t>
            </a:r>
            <a:endParaRPr lang="en-US" sz="1850" dirty="0"/>
          </a:p>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Identificazione chiara dell'autore</a:t>
            </a:r>
            <a:endParaRPr lang="en-US" sz="1850" dirty="0"/>
          </a:p>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Flusso di lavoro ottimizzato</a:t>
            </a:r>
            <a:endParaRPr lang="en-US" sz="1850" dirty="0"/>
          </a:p>
        </p:txBody>
      </p:sp>
      <p:sp>
        <p:nvSpPr>
          <p:cNvPr id="9" name="Text 7"/>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0" name="Text 8"/>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9</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60</Slides>
  <Notes>60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2026-02-16T15:46:49Z</dcterms:created>
  <dcterms:modified xsi:type="dcterms:W3CDTF">2026-02-16T15:46:49Z</dcterms:modified>
</cp:coreProperties>
</file>